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24"/>
  </p:notesMasterIdLst>
  <p:handoutMasterIdLst>
    <p:handoutMasterId r:id="rId25"/>
  </p:handoutMasterIdLst>
  <p:sldIdLst>
    <p:sldId id="256" r:id="rId2"/>
    <p:sldId id="536" r:id="rId3"/>
    <p:sldId id="537" r:id="rId4"/>
    <p:sldId id="540" r:id="rId5"/>
    <p:sldId id="546" r:id="rId6"/>
    <p:sldId id="547" r:id="rId7"/>
    <p:sldId id="548" r:id="rId8"/>
    <p:sldId id="542" r:id="rId9"/>
    <p:sldId id="550" r:id="rId10"/>
    <p:sldId id="551" r:id="rId11"/>
    <p:sldId id="541" r:id="rId12"/>
    <p:sldId id="549" r:id="rId13"/>
    <p:sldId id="544" r:id="rId14"/>
    <p:sldId id="557" r:id="rId15"/>
    <p:sldId id="556" r:id="rId16"/>
    <p:sldId id="558" r:id="rId17"/>
    <p:sldId id="545" r:id="rId18"/>
    <p:sldId id="561" r:id="rId19"/>
    <p:sldId id="562" r:id="rId20"/>
    <p:sldId id="563" r:id="rId21"/>
    <p:sldId id="560" r:id="rId22"/>
    <p:sldId id="456" r:id="rId23"/>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92290" autoAdjust="0"/>
  </p:normalViewPr>
  <p:slideViewPr>
    <p:cSldViewPr snapToGrid="0" snapToObjects="1">
      <p:cViewPr varScale="1">
        <p:scale>
          <a:sx n="58" d="100"/>
          <a:sy n="58" d="100"/>
        </p:scale>
        <p:origin x="72" y="50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82" d="100"/>
          <a:sy n="82" d="100"/>
        </p:scale>
        <p:origin x="3972" y="78"/>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3172" tIns="46586" rIns="93172" bIns="46586" rtlCol="0"/>
          <a:lstStyle>
            <a:lvl1pPr algn="l">
              <a:defRPr sz="1300"/>
            </a:lvl1pPr>
          </a:lstStyle>
          <a:p>
            <a:endParaRPr lang="vi-VN"/>
          </a:p>
        </p:txBody>
      </p:sp>
      <p:sp>
        <p:nvSpPr>
          <p:cNvPr id="3" name="Date Placeholder 2"/>
          <p:cNvSpPr>
            <a:spLocks noGrp="1"/>
          </p:cNvSpPr>
          <p:nvPr>
            <p:ph type="dt" sz="quarter" idx="1"/>
          </p:nvPr>
        </p:nvSpPr>
        <p:spPr>
          <a:xfrm>
            <a:off x="3850443" y="0"/>
            <a:ext cx="2945659" cy="496332"/>
          </a:xfrm>
          <a:prstGeom prst="rect">
            <a:avLst/>
          </a:prstGeom>
        </p:spPr>
        <p:txBody>
          <a:bodyPr vert="horz" lIns="93172" tIns="46586" rIns="93172" bIns="46586" rtlCol="0"/>
          <a:lstStyle>
            <a:lvl1pPr algn="r">
              <a:defRPr sz="1300"/>
            </a:lvl1pPr>
          </a:lstStyle>
          <a:p>
            <a:fld id="{AF4EAF77-A39A-4733-9AAA-21B0B065FEA6}" type="datetimeFigureOut">
              <a:rPr lang="vi-VN" smtClean="0"/>
              <a:t>30/12/2023</a:t>
            </a:fld>
            <a:endParaRPr lang="vi-VN"/>
          </a:p>
        </p:txBody>
      </p:sp>
      <p:sp>
        <p:nvSpPr>
          <p:cNvPr id="4" name="Footer Placeholder 3"/>
          <p:cNvSpPr>
            <a:spLocks noGrp="1"/>
          </p:cNvSpPr>
          <p:nvPr>
            <p:ph type="ftr" sz="quarter" idx="2"/>
          </p:nvPr>
        </p:nvSpPr>
        <p:spPr>
          <a:xfrm>
            <a:off x="0" y="9428584"/>
            <a:ext cx="2945659" cy="496332"/>
          </a:xfrm>
          <a:prstGeom prst="rect">
            <a:avLst/>
          </a:prstGeom>
        </p:spPr>
        <p:txBody>
          <a:bodyPr vert="horz" lIns="93172" tIns="46586" rIns="93172" bIns="46586" rtlCol="0" anchor="b"/>
          <a:lstStyle>
            <a:lvl1pPr algn="l">
              <a:defRPr sz="1300"/>
            </a:lvl1pPr>
          </a:lstStyle>
          <a:p>
            <a:endParaRPr lang="vi-VN"/>
          </a:p>
        </p:txBody>
      </p:sp>
      <p:sp>
        <p:nvSpPr>
          <p:cNvPr id="5" name="Slide Number Placeholder 4"/>
          <p:cNvSpPr>
            <a:spLocks noGrp="1"/>
          </p:cNvSpPr>
          <p:nvPr>
            <p:ph type="sldNum" sz="quarter" idx="3"/>
          </p:nvPr>
        </p:nvSpPr>
        <p:spPr>
          <a:xfrm>
            <a:off x="3850443" y="9428584"/>
            <a:ext cx="2945659" cy="496332"/>
          </a:xfrm>
          <a:prstGeom prst="rect">
            <a:avLst/>
          </a:prstGeom>
        </p:spPr>
        <p:txBody>
          <a:bodyPr vert="horz" lIns="93172" tIns="46586" rIns="93172" bIns="46586" rtlCol="0" anchor="b"/>
          <a:lstStyle>
            <a:lvl1pPr algn="r">
              <a:defRPr sz="1300"/>
            </a:lvl1pPr>
          </a:lstStyle>
          <a:p>
            <a:fld id="{5782EB26-B8EB-4A20-856B-002CEBAACF21}" type="slidenum">
              <a:rPr lang="vi-VN" smtClean="0"/>
              <a:t>‹#›</a:t>
            </a:fld>
            <a:endParaRPr lang="vi-VN"/>
          </a:p>
        </p:txBody>
      </p:sp>
    </p:spTree>
    <p:extLst>
      <p:ext uri="{BB962C8B-B14F-4D97-AF65-F5344CB8AC3E}">
        <p14:creationId xmlns:p14="http://schemas.microsoft.com/office/powerpoint/2010/main" val="653786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3172" tIns="46586" rIns="93172" bIns="46586" rtlCol="0"/>
          <a:lstStyle>
            <a:lvl1pPr algn="l">
              <a:defRPr sz="1300"/>
            </a:lvl1pPr>
          </a:lstStyle>
          <a:p>
            <a:endParaRPr lang="vi-VN"/>
          </a:p>
        </p:txBody>
      </p:sp>
      <p:sp>
        <p:nvSpPr>
          <p:cNvPr id="3" name="Date Placeholder 2"/>
          <p:cNvSpPr>
            <a:spLocks noGrp="1"/>
          </p:cNvSpPr>
          <p:nvPr>
            <p:ph type="dt" idx="1"/>
          </p:nvPr>
        </p:nvSpPr>
        <p:spPr>
          <a:xfrm>
            <a:off x="3850443" y="0"/>
            <a:ext cx="2945659" cy="496332"/>
          </a:xfrm>
          <a:prstGeom prst="rect">
            <a:avLst/>
          </a:prstGeom>
        </p:spPr>
        <p:txBody>
          <a:bodyPr vert="horz" lIns="93172" tIns="46586" rIns="93172" bIns="46586" rtlCol="0"/>
          <a:lstStyle>
            <a:lvl1pPr algn="r">
              <a:defRPr sz="1300"/>
            </a:lvl1pPr>
          </a:lstStyle>
          <a:p>
            <a:fld id="{A926DDAB-5533-42D4-A1A2-F7C60A7ECF3F}" type="datetimeFigureOut">
              <a:rPr lang="vi-VN" smtClean="0"/>
              <a:t>30/12/2023</a:t>
            </a:fld>
            <a:endParaRPr lang="vi-VN"/>
          </a:p>
        </p:txBody>
      </p:sp>
      <p:sp>
        <p:nvSpPr>
          <p:cNvPr id="4" name="Slide Image Placeholder 3"/>
          <p:cNvSpPr>
            <a:spLocks noGrp="1" noRot="1" noChangeAspect="1"/>
          </p:cNvSpPr>
          <p:nvPr>
            <p:ph type="sldImg" idx="2"/>
          </p:nvPr>
        </p:nvSpPr>
        <p:spPr>
          <a:xfrm>
            <a:off x="917575" y="746125"/>
            <a:ext cx="4962525" cy="3722688"/>
          </a:xfrm>
          <a:prstGeom prst="rect">
            <a:avLst/>
          </a:prstGeom>
          <a:noFill/>
          <a:ln w="12700">
            <a:solidFill>
              <a:prstClr val="black"/>
            </a:solidFill>
          </a:ln>
        </p:spPr>
        <p:txBody>
          <a:bodyPr vert="horz" lIns="93172" tIns="46586" rIns="93172" bIns="46586" rtlCol="0" anchor="ctr"/>
          <a:lstStyle/>
          <a:p>
            <a:endParaRPr lang="vi-VN"/>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428584"/>
            <a:ext cx="2945659" cy="496332"/>
          </a:xfrm>
          <a:prstGeom prst="rect">
            <a:avLst/>
          </a:prstGeom>
        </p:spPr>
        <p:txBody>
          <a:bodyPr vert="horz" lIns="93172" tIns="46586" rIns="93172" bIns="46586" rtlCol="0" anchor="b"/>
          <a:lstStyle>
            <a:lvl1pPr algn="l">
              <a:defRPr sz="1300"/>
            </a:lvl1pPr>
          </a:lstStyle>
          <a:p>
            <a:endParaRPr lang="vi-VN"/>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3172" tIns="46586" rIns="93172" bIns="46586" rtlCol="0" anchor="b"/>
          <a:lstStyle>
            <a:lvl1pPr algn="r">
              <a:defRPr sz="1300"/>
            </a:lvl1pPr>
          </a:lstStyle>
          <a:p>
            <a:fld id="{D1664083-3F8B-4759-9E22-1A94530183D9}" type="slidenum">
              <a:rPr lang="vi-VN" smtClean="0"/>
              <a:t>‹#›</a:t>
            </a:fld>
            <a:endParaRPr lang="vi-VN"/>
          </a:p>
        </p:txBody>
      </p:sp>
    </p:spTree>
    <p:extLst>
      <p:ext uri="{BB962C8B-B14F-4D97-AF65-F5344CB8AC3E}">
        <p14:creationId xmlns:p14="http://schemas.microsoft.com/office/powerpoint/2010/main" val="232763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a:p>
        </p:txBody>
      </p:sp>
      <p:sp>
        <p:nvSpPr>
          <p:cNvPr id="4" name="Slide Number Placeholder 3"/>
          <p:cNvSpPr>
            <a:spLocks noGrp="1"/>
          </p:cNvSpPr>
          <p:nvPr>
            <p:ph type="sldNum" sz="quarter" idx="10"/>
          </p:nvPr>
        </p:nvSpPr>
        <p:spPr/>
        <p:txBody>
          <a:bodyPr/>
          <a:lstStyle/>
          <a:p>
            <a:fld id="{D1664083-3F8B-4759-9E22-1A94530183D9}" type="slidenum">
              <a:rPr lang="vi-VN" smtClean="0"/>
              <a:t>1</a:t>
            </a:fld>
            <a:endParaRPr lang="vi-VN"/>
          </a:p>
        </p:txBody>
      </p:sp>
    </p:spTree>
    <p:extLst>
      <p:ext uri="{BB962C8B-B14F-4D97-AF65-F5344CB8AC3E}">
        <p14:creationId xmlns:p14="http://schemas.microsoft.com/office/powerpoint/2010/main" val="333226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2870669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1142607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42982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3532313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2193626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2249564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F7A7D03-67D6-7D4A-A3D6-097C8AD0F076}" type="slidenum">
              <a:rPr lang="en-US" smtClean="0"/>
              <a:t>‹#›</a:t>
            </a:fld>
            <a:endParaRPr lang="en-US"/>
          </a:p>
        </p:txBody>
      </p:sp>
      <p:sp>
        <p:nvSpPr>
          <p:cNvPr id="10" name="Footer Placeholder 4"/>
          <p:cNvSpPr txBox="1">
            <a:spLocks/>
          </p:cNvSpPr>
          <p:nvPr userDrawn="1"/>
        </p:nvSpPr>
        <p:spPr>
          <a:xfrm>
            <a:off x="999004" y="20100"/>
            <a:ext cx="7840196"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International University (VNU-HCM)                                                                                School of Computer Science &amp; Engineering</a:t>
            </a:r>
          </a:p>
        </p:txBody>
      </p:sp>
    </p:spTree>
    <p:extLst>
      <p:ext uri="{BB962C8B-B14F-4D97-AF65-F5344CB8AC3E}">
        <p14:creationId xmlns:p14="http://schemas.microsoft.com/office/powerpoint/2010/main" val="354490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390373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270892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299293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FF7A7D03-67D6-7D4A-A3D6-097C8AD0F076}" type="slidenum">
              <a:rPr lang="en-US" smtClean="0"/>
              <a:t>‹#›</a:t>
            </a:fld>
            <a:endParaRPr lang="en-US"/>
          </a:p>
        </p:txBody>
      </p:sp>
    </p:spTree>
    <p:extLst>
      <p:ext uri="{BB962C8B-B14F-4D97-AF65-F5344CB8AC3E}">
        <p14:creationId xmlns:p14="http://schemas.microsoft.com/office/powerpoint/2010/main" val="169099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7428" y="274638"/>
            <a:ext cx="7671772" cy="84386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26572" y="1207194"/>
            <a:ext cx="8512628" cy="5314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705600" y="6580414"/>
            <a:ext cx="2133600" cy="260131"/>
          </a:xfrm>
          <a:prstGeom prst="rect">
            <a:avLst/>
          </a:prstGeom>
        </p:spPr>
        <p:txBody>
          <a:bodyPr vert="horz" lIns="91440" tIns="45720" rIns="91440" bIns="45720" rtlCol="0" anchor="ctr"/>
          <a:lstStyle>
            <a:lvl1pPr algn="r">
              <a:defRPr sz="1200">
                <a:solidFill>
                  <a:schemeClr val="tx1">
                    <a:tint val="75000"/>
                  </a:schemeClr>
                </a:solidFill>
              </a:defRPr>
            </a:lvl1pPr>
          </a:lstStyle>
          <a:p>
            <a:fld id="{FF7A7D03-67D6-7D4A-A3D6-097C8AD0F076}" type="slidenum">
              <a:rPr lang="en-US" smtClean="0"/>
              <a:t>‹#›</a:t>
            </a:fld>
            <a:endParaRPr lang="en-US"/>
          </a:p>
        </p:txBody>
      </p:sp>
      <p:sp>
        <p:nvSpPr>
          <p:cNvPr id="4" name="Footer Placeholder 3"/>
          <p:cNvSpPr>
            <a:spLocks noGrp="1"/>
          </p:cNvSpPr>
          <p:nvPr>
            <p:ph type="ftr" sz="quarter" idx="3"/>
          </p:nvPr>
        </p:nvSpPr>
        <p:spPr>
          <a:xfrm>
            <a:off x="326572" y="6580414"/>
            <a:ext cx="3322865" cy="258081"/>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September 9, 2017</a:t>
            </a:r>
          </a:p>
        </p:txBody>
      </p:sp>
    </p:spTree>
    <p:extLst>
      <p:ext uri="{BB962C8B-B14F-4D97-AF65-F5344CB8AC3E}">
        <p14:creationId xmlns:p14="http://schemas.microsoft.com/office/powerpoint/2010/main" val="2706000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835" y="1036637"/>
            <a:ext cx="8606117" cy="2552718"/>
          </a:xfrm>
        </p:spPr>
        <p:txBody>
          <a:bodyPr>
            <a:normAutofit/>
          </a:bodyPr>
          <a:lstStyle/>
          <a:p>
            <a:r>
              <a:rPr lang="en-US" sz="4000">
                <a:solidFill>
                  <a:srgbClr val="00B050"/>
                </a:solidFill>
                <a:effectLst>
                  <a:outerShdw blurRad="38100" dist="38100" dir="2700000" algn="tl">
                    <a:srgbClr val="000000">
                      <a:alpha val="43137"/>
                    </a:srgbClr>
                  </a:outerShdw>
                </a:effectLst>
              </a:rPr>
              <a:t>MID-TERM PROJECT</a:t>
            </a:r>
            <a:br>
              <a:rPr lang="en-US" sz="4000">
                <a:solidFill>
                  <a:srgbClr val="00B050"/>
                </a:solidFill>
                <a:effectLst>
                  <a:outerShdw blurRad="38100" dist="38100" dir="2700000" algn="tl">
                    <a:srgbClr val="000000">
                      <a:alpha val="43137"/>
                    </a:srgbClr>
                  </a:outerShdw>
                </a:effectLst>
              </a:rPr>
            </a:br>
            <a:r>
              <a:rPr lang="en-US" sz="4000">
                <a:solidFill>
                  <a:srgbClr val="00B050"/>
                </a:solidFill>
                <a:effectLst>
                  <a:outerShdw blurRad="38100" dist="38100" dir="2700000" algn="tl">
                    <a:srgbClr val="000000">
                      <a:alpha val="43137"/>
                    </a:srgbClr>
                  </a:outerShdw>
                </a:effectLst>
              </a:rPr>
              <a:t>Emotion Recognition using Deep Learning</a:t>
            </a:r>
            <a:endParaRPr lang="en-US" baseline="30000" dirty="0">
              <a:solidFill>
                <a:srgbClr val="00B05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685800" y="4158318"/>
            <a:ext cx="7772400" cy="1752600"/>
          </a:xfrm>
        </p:spPr>
        <p:txBody>
          <a:bodyPr>
            <a:normAutofit/>
          </a:bodyPr>
          <a:lstStyle/>
          <a:p>
            <a:pPr algn="l"/>
            <a:r>
              <a:rPr lang="en-US" sz="2800" dirty="0"/>
              <a:t>Prepared by: </a:t>
            </a:r>
          </a:p>
          <a:p>
            <a:pPr algn="l"/>
            <a:r>
              <a:rPr lang="en-US" b="1" dirty="0">
                <a:solidFill>
                  <a:schemeClr val="tx1">
                    <a:lumMod val="95000"/>
                    <a:lumOff val="5000"/>
                  </a:schemeClr>
                </a:solidFill>
              </a:rPr>
              <a:t>Nguyễn Xuân </a:t>
            </a:r>
            <a:r>
              <a:rPr lang="en-US" b="1" dirty="0" err="1">
                <a:solidFill>
                  <a:schemeClr val="tx1">
                    <a:lumMod val="95000"/>
                    <a:lumOff val="5000"/>
                  </a:schemeClr>
                </a:solidFill>
              </a:rPr>
              <a:t>Hân</a:t>
            </a:r>
            <a:r>
              <a:rPr lang="en-US" b="1" dirty="0">
                <a:solidFill>
                  <a:schemeClr val="tx1">
                    <a:lumMod val="95000"/>
                    <a:lumOff val="5000"/>
                  </a:schemeClr>
                </a:solidFill>
              </a:rPr>
              <a:t> (31221023021)</a:t>
            </a:r>
          </a:p>
          <a:p>
            <a:pPr algn="l"/>
            <a:r>
              <a:rPr lang="en-US" dirty="0">
                <a:solidFill>
                  <a:schemeClr val="tx1">
                    <a:lumMod val="95000"/>
                    <a:lumOff val="5000"/>
                  </a:schemeClr>
                </a:solidFill>
              </a:rPr>
              <a:t>28/12/2023</a:t>
            </a:r>
          </a:p>
        </p:txBody>
      </p:sp>
    </p:spTree>
    <p:extLst>
      <p:ext uri="{BB962C8B-B14F-4D97-AF65-F5344CB8AC3E}">
        <p14:creationId xmlns:p14="http://schemas.microsoft.com/office/powerpoint/2010/main" val="582979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BC32-8E5D-44F0-8547-6E0E8A66F758}"/>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RESULTS</a:t>
            </a:r>
            <a:endParaRPr lang="en-US" dirty="0"/>
          </a:p>
        </p:txBody>
      </p:sp>
      <p:sp>
        <p:nvSpPr>
          <p:cNvPr id="9" name="Content Placeholder 8">
            <a:extLst>
              <a:ext uri="{FF2B5EF4-FFF2-40B4-BE49-F238E27FC236}">
                <a16:creationId xmlns:a16="http://schemas.microsoft.com/office/drawing/2014/main" id="{3FDD6C91-54E9-4891-BC96-F985B2FB7F2B}"/>
              </a:ext>
            </a:extLst>
          </p:cNvPr>
          <p:cNvSpPr>
            <a:spLocks noGrp="1"/>
          </p:cNvSpPr>
          <p:nvPr>
            <p:ph idx="1"/>
          </p:nvPr>
        </p:nvSpPr>
        <p:spPr/>
        <p:txBody>
          <a:bodyPr/>
          <a:lstStyle/>
          <a:p>
            <a:r>
              <a:rPr lang="en-US" dirty="0"/>
              <a:t>Confusion Matrix at </a:t>
            </a:r>
            <a:r>
              <a:rPr lang="en-US" b="1" dirty="0"/>
              <a:t>ImageNet_VGG16 </a:t>
            </a:r>
            <a:r>
              <a:rPr lang="en-US" dirty="0"/>
              <a:t>on each base line</a:t>
            </a:r>
          </a:p>
        </p:txBody>
      </p:sp>
      <p:sp>
        <p:nvSpPr>
          <p:cNvPr id="4" name="Slide Number Placeholder 3">
            <a:extLst>
              <a:ext uri="{FF2B5EF4-FFF2-40B4-BE49-F238E27FC236}">
                <a16:creationId xmlns:a16="http://schemas.microsoft.com/office/drawing/2014/main" id="{D87C4DE9-D72B-45DA-9CC9-9560620EB9A5}"/>
              </a:ext>
            </a:extLst>
          </p:cNvPr>
          <p:cNvSpPr>
            <a:spLocks noGrp="1"/>
          </p:cNvSpPr>
          <p:nvPr>
            <p:ph type="sldNum" sz="quarter" idx="12"/>
          </p:nvPr>
        </p:nvSpPr>
        <p:spPr/>
        <p:txBody>
          <a:bodyPr/>
          <a:lstStyle/>
          <a:p>
            <a:fld id="{FF7A7D03-67D6-7D4A-A3D6-097C8AD0F076}" type="slidenum">
              <a:rPr lang="en-US" smtClean="0"/>
              <a:t>10</a:t>
            </a:fld>
            <a:endParaRPr lang="en-US"/>
          </a:p>
        </p:txBody>
      </p:sp>
      <p:pic>
        <p:nvPicPr>
          <p:cNvPr id="5" name="Hình ảnh 4">
            <a:extLst>
              <a:ext uri="{FF2B5EF4-FFF2-40B4-BE49-F238E27FC236}">
                <a16:creationId xmlns:a16="http://schemas.microsoft.com/office/drawing/2014/main" id="{F9553862-32B9-BF90-F55E-A613ACAE4777}"/>
              </a:ext>
            </a:extLst>
          </p:cNvPr>
          <p:cNvPicPr>
            <a:picLocks noChangeAspect="1"/>
          </p:cNvPicPr>
          <p:nvPr/>
        </p:nvPicPr>
        <p:blipFill>
          <a:blip r:embed="rId2"/>
          <a:srcRect/>
          <a:stretch/>
        </p:blipFill>
        <p:spPr>
          <a:xfrm>
            <a:off x="2502684" y="2205097"/>
            <a:ext cx="4138631" cy="3318941"/>
          </a:xfrm>
          <a:prstGeom prst="rect">
            <a:avLst/>
          </a:prstGeom>
        </p:spPr>
      </p:pic>
      <p:sp>
        <p:nvSpPr>
          <p:cNvPr id="3" name="Hộp Văn bản 2">
            <a:extLst>
              <a:ext uri="{FF2B5EF4-FFF2-40B4-BE49-F238E27FC236}">
                <a16:creationId xmlns:a16="http://schemas.microsoft.com/office/drawing/2014/main" id="{7585481B-3E58-9BF2-8047-97F4FFC21801}"/>
              </a:ext>
            </a:extLst>
          </p:cNvPr>
          <p:cNvSpPr txBox="1"/>
          <p:nvPr/>
        </p:nvSpPr>
        <p:spPr>
          <a:xfrm>
            <a:off x="3722042" y="5803206"/>
            <a:ext cx="1721687" cy="369332"/>
          </a:xfrm>
          <a:prstGeom prst="rect">
            <a:avLst/>
          </a:prstGeom>
          <a:noFill/>
        </p:spPr>
        <p:txBody>
          <a:bodyPr wrap="square" rtlCol="0">
            <a:spAutoFit/>
          </a:bodyPr>
          <a:lstStyle/>
          <a:p>
            <a:pPr algn="ctr"/>
            <a:r>
              <a:rPr lang="en-US" b="1" dirty="0"/>
              <a:t>Training Run 3</a:t>
            </a:r>
          </a:p>
        </p:txBody>
      </p:sp>
    </p:spTree>
    <p:extLst>
      <p:ext uri="{BB962C8B-B14F-4D97-AF65-F5344CB8AC3E}">
        <p14:creationId xmlns:p14="http://schemas.microsoft.com/office/powerpoint/2010/main" val="898600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BC32-8E5D-44F0-8547-6E0E8A66F758}"/>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RESULTS</a:t>
            </a:r>
            <a:endParaRPr lang="en-US" dirty="0"/>
          </a:p>
        </p:txBody>
      </p:sp>
      <p:sp>
        <p:nvSpPr>
          <p:cNvPr id="9" name="Content Placeholder 8">
            <a:extLst>
              <a:ext uri="{FF2B5EF4-FFF2-40B4-BE49-F238E27FC236}">
                <a16:creationId xmlns:a16="http://schemas.microsoft.com/office/drawing/2014/main" id="{3FDD6C91-54E9-4891-BC96-F985B2FB7F2B}"/>
              </a:ext>
            </a:extLst>
          </p:cNvPr>
          <p:cNvSpPr>
            <a:spLocks noGrp="1"/>
          </p:cNvSpPr>
          <p:nvPr>
            <p:ph idx="1"/>
          </p:nvPr>
        </p:nvSpPr>
        <p:spPr/>
        <p:txBody>
          <a:bodyPr/>
          <a:lstStyle/>
          <a:p>
            <a:r>
              <a:rPr lang="en-US" dirty="0"/>
              <a:t>Confusion Matrix at </a:t>
            </a:r>
            <a:r>
              <a:rPr lang="en-US" b="1" dirty="0" err="1"/>
              <a:t>Emo_CNN</a:t>
            </a:r>
            <a:r>
              <a:rPr lang="en-US" b="1" dirty="0"/>
              <a:t> </a:t>
            </a:r>
            <a:r>
              <a:rPr lang="en-US" dirty="0"/>
              <a:t>on each training run</a:t>
            </a:r>
          </a:p>
        </p:txBody>
      </p:sp>
      <p:sp>
        <p:nvSpPr>
          <p:cNvPr id="4" name="Slide Number Placeholder 3">
            <a:extLst>
              <a:ext uri="{FF2B5EF4-FFF2-40B4-BE49-F238E27FC236}">
                <a16:creationId xmlns:a16="http://schemas.microsoft.com/office/drawing/2014/main" id="{D87C4DE9-D72B-45DA-9CC9-9560620EB9A5}"/>
              </a:ext>
            </a:extLst>
          </p:cNvPr>
          <p:cNvSpPr>
            <a:spLocks noGrp="1"/>
          </p:cNvSpPr>
          <p:nvPr>
            <p:ph type="sldNum" sz="quarter" idx="12"/>
          </p:nvPr>
        </p:nvSpPr>
        <p:spPr/>
        <p:txBody>
          <a:bodyPr/>
          <a:lstStyle/>
          <a:p>
            <a:fld id="{FF7A7D03-67D6-7D4A-A3D6-097C8AD0F076}" type="slidenum">
              <a:rPr lang="en-US" smtClean="0"/>
              <a:t>11</a:t>
            </a:fld>
            <a:endParaRPr lang="en-US"/>
          </a:p>
        </p:txBody>
      </p:sp>
      <p:pic>
        <p:nvPicPr>
          <p:cNvPr id="5" name="Hình ảnh 4">
            <a:extLst>
              <a:ext uri="{FF2B5EF4-FFF2-40B4-BE49-F238E27FC236}">
                <a16:creationId xmlns:a16="http://schemas.microsoft.com/office/drawing/2014/main" id="{F9553862-32B9-BF90-F55E-A613ACAE4777}"/>
              </a:ext>
            </a:extLst>
          </p:cNvPr>
          <p:cNvPicPr>
            <a:picLocks noChangeAspect="1"/>
          </p:cNvPicPr>
          <p:nvPr/>
        </p:nvPicPr>
        <p:blipFill>
          <a:blip r:embed="rId2"/>
          <a:stretch>
            <a:fillRect/>
          </a:stretch>
        </p:blipFill>
        <p:spPr>
          <a:xfrm>
            <a:off x="226312" y="2189023"/>
            <a:ext cx="4138632" cy="3351087"/>
          </a:xfrm>
          <a:prstGeom prst="rect">
            <a:avLst/>
          </a:prstGeom>
        </p:spPr>
      </p:pic>
      <p:pic>
        <p:nvPicPr>
          <p:cNvPr id="7" name="Hình ảnh 6">
            <a:extLst>
              <a:ext uri="{FF2B5EF4-FFF2-40B4-BE49-F238E27FC236}">
                <a16:creationId xmlns:a16="http://schemas.microsoft.com/office/drawing/2014/main" id="{4813F6C3-449C-ABE5-5A06-9F089F9D60EE}"/>
              </a:ext>
            </a:extLst>
          </p:cNvPr>
          <p:cNvPicPr>
            <a:picLocks noChangeAspect="1"/>
          </p:cNvPicPr>
          <p:nvPr/>
        </p:nvPicPr>
        <p:blipFill>
          <a:blip r:embed="rId3"/>
          <a:stretch>
            <a:fillRect/>
          </a:stretch>
        </p:blipFill>
        <p:spPr>
          <a:xfrm>
            <a:off x="4660484" y="2189024"/>
            <a:ext cx="4178716" cy="3351087"/>
          </a:xfrm>
          <a:prstGeom prst="rect">
            <a:avLst/>
          </a:prstGeom>
        </p:spPr>
      </p:pic>
      <p:sp>
        <p:nvSpPr>
          <p:cNvPr id="8" name="Hộp Văn bản 7">
            <a:extLst>
              <a:ext uri="{FF2B5EF4-FFF2-40B4-BE49-F238E27FC236}">
                <a16:creationId xmlns:a16="http://schemas.microsoft.com/office/drawing/2014/main" id="{012A316B-C328-5F81-9925-105326BC9E8B}"/>
              </a:ext>
            </a:extLst>
          </p:cNvPr>
          <p:cNvSpPr txBox="1"/>
          <p:nvPr/>
        </p:nvSpPr>
        <p:spPr>
          <a:xfrm>
            <a:off x="1167428" y="5650806"/>
            <a:ext cx="1721687" cy="369332"/>
          </a:xfrm>
          <a:prstGeom prst="rect">
            <a:avLst/>
          </a:prstGeom>
          <a:noFill/>
        </p:spPr>
        <p:txBody>
          <a:bodyPr wrap="square" rtlCol="0">
            <a:spAutoFit/>
          </a:bodyPr>
          <a:lstStyle/>
          <a:p>
            <a:pPr algn="ctr"/>
            <a:r>
              <a:rPr lang="en-US" b="1" dirty="0"/>
              <a:t>Training Run 1</a:t>
            </a:r>
          </a:p>
        </p:txBody>
      </p:sp>
      <p:sp>
        <p:nvSpPr>
          <p:cNvPr id="11" name="Hộp Văn bản 10">
            <a:extLst>
              <a:ext uri="{FF2B5EF4-FFF2-40B4-BE49-F238E27FC236}">
                <a16:creationId xmlns:a16="http://schemas.microsoft.com/office/drawing/2014/main" id="{BACD150A-60FA-0DC2-2623-F6F7273026A1}"/>
              </a:ext>
            </a:extLst>
          </p:cNvPr>
          <p:cNvSpPr txBox="1"/>
          <p:nvPr/>
        </p:nvSpPr>
        <p:spPr>
          <a:xfrm>
            <a:off x="5888998" y="5661695"/>
            <a:ext cx="1721687" cy="369332"/>
          </a:xfrm>
          <a:prstGeom prst="rect">
            <a:avLst/>
          </a:prstGeom>
          <a:noFill/>
        </p:spPr>
        <p:txBody>
          <a:bodyPr wrap="square" rtlCol="0">
            <a:spAutoFit/>
          </a:bodyPr>
          <a:lstStyle/>
          <a:p>
            <a:pPr algn="ctr"/>
            <a:r>
              <a:rPr lang="en-US" b="1" dirty="0"/>
              <a:t>Training Run 2</a:t>
            </a:r>
          </a:p>
        </p:txBody>
      </p:sp>
    </p:spTree>
    <p:extLst>
      <p:ext uri="{BB962C8B-B14F-4D97-AF65-F5344CB8AC3E}">
        <p14:creationId xmlns:p14="http://schemas.microsoft.com/office/powerpoint/2010/main" val="347250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BC32-8E5D-44F0-8547-6E0E8A66F758}"/>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RESULTS</a:t>
            </a:r>
            <a:endParaRPr lang="en-US" dirty="0"/>
          </a:p>
        </p:txBody>
      </p:sp>
      <p:sp>
        <p:nvSpPr>
          <p:cNvPr id="9" name="Content Placeholder 8">
            <a:extLst>
              <a:ext uri="{FF2B5EF4-FFF2-40B4-BE49-F238E27FC236}">
                <a16:creationId xmlns:a16="http://schemas.microsoft.com/office/drawing/2014/main" id="{3FDD6C91-54E9-4891-BC96-F985B2FB7F2B}"/>
              </a:ext>
            </a:extLst>
          </p:cNvPr>
          <p:cNvSpPr>
            <a:spLocks noGrp="1"/>
          </p:cNvSpPr>
          <p:nvPr>
            <p:ph idx="1"/>
          </p:nvPr>
        </p:nvSpPr>
        <p:spPr/>
        <p:txBody>
          <a:bodyPr/>
          <a:lstStyle/>
          <a:p>
            <a:r>
              <a:rPr lang="en-US" dirty="0"/>
              <a:t>Confusion Matrix at </a:t>
            </a:r>
            <a:r>
              <a:rPr lang="en-US" b="1" dirty="0" err="1"/>
              <a:t>Emo_CNN</a:t>
            </a:r>
            <a:r>
              <a:rPr lang="en-US" b="1" dirty="0"/>
              <a:t> </a:t>
            </a:r>
            <a:r>
              <a:rPr lang="en-US" dirty="0"/>
              <a:t>on each base line</a:t>
            </a:r>
          </a:p>
        </p:txBody>
      </p:sp>
      <p:sp>
        <p:nvSpPr>
          <p:cNvPr id="4" name="Slide Number Placeholder 3">
            <a:extLst>
              <a:ext uri="{FF2B5EF4-FFF2-40B4-BE49-F238E27FC236}">
                <a16:creationId xmlns:a16="http://schemas.microsoft.com/office/drawing/2014/main" id="{D87C4DE9-D72B-45DA-9CC9-9560620EB9A5}"/>
              </a:ext>
            </a:extLst>
          </p:cNvPr>
          <p:cNvSpPr>
            <a:spLocks noGrp="1"/>
          </p:cNvSpPr>
          <p:nvPr>
            <p:ph type="sldNum" sz="quarter" idx="12"/>
          </p:nvPr>
        </p:nvSpPr>
        <p:spPr/>
        <p:txBody>
          <a:bodyPr/>
          <a:lstStyle/>
          <a:p>
            <a:fld id="{FF7A7D03-67D6-7D4A-A3D6-097C8AD0F076}" type="slidenum">
              <a:rPr lang="en-US" smtClean="0"/>
              <a:t>12</a:t>
            </a:fld>
            <a:endParaRPr lang="en-US"/>
          </a:p>
        </p:txBody>
      </p:sp>
      <p:pic>
        <p:nvPicPr>
          <p:cNvPr id="5" name="Hình ảnh 4">
            <a:extLst>
              <a:ext uri="{FF2B5EF4-FFF2-40B4-BE49-F238E27FC236}">
                <a16:creationId xmlns:a16="http://schemas.microsoft.com/office/drawing/2014/main" id="{F9553862-32B9-BF90-F55E-A613ACAE4777}"/>
              </a:ext>
            </a:extLst>
          </p:cNvPr>
          <p:cNvPicPr>
            <a:picLocks noChangeAspect="1"/>
          </p:cNvPicPr>
          <p:nvPr/>
        </p:nvPicPr>
        <p:blipFill>
          <a:blip r:embed="rId2"/>
          <a:srcRect/>
          <a:stretch/>
        </p:blipFill>
        <p:spPr>
          <a:xfrm>
            <a:off x="2502684" y="2205097"/>
            <a:ext cx="4138632" cy="3318941"/>
          </a:xfrm>
          <a:prstGeom prst="rect">
            <a:avLst/>
          </a:prstGeom>
        </p:spPr>
      </p:pic>
      <p:sp>
        <p:nvSpPr>
          <p:cNvPr id="3" name="Hộp Văn bản 2">
            <a:extLst>
              <a:ext uri="{FF2B5EF4-FFF2-40B4-BE49-F238E27FC236}">
                <a16:creationId xmlns:a16="http://schemas.microsoft.com/office/drawing/2014/main" id="{7585481B-3E58-9BF2-8047-97F4FFC21801}"/>
              </a:ext>
            </a:extLst>
          </p:cNvPr>
          <p:cNvSpPr txBox="1"/>
          <p:nvPr/>
        </p:nvSpPr>
        <p:spPr>
          <a:xfrm>
            <a:off x="3722042" y="5803206"/>
            <a:ext cx="1721687" cy="369332"/>
          </a:xfrm>
          <a:prstGeom prst="rect">
            <a:avLst/>
          </a:prstGeom>
          <a:noFill/>
        </p:spPr>
        <p:txBody>
          <a:bodyPr wrap="square" rtlCol="0">
            <a:spAutoFit/>
          </a:bodyPr>
          <a:lstStyle/>
          <a:p>
            <a:pPr algn="ctr"/>
            <a:r>
              <a:rPr lang="en-US" b="1" dirty="0"/>
              <a:t>Training Run 3</a:t>
            </a:r>
          </a:p>
        </p:txBody>
      </p:sp>
    </p:spTree>
    <p:extLst>
      <p:ext uri="{BB962C8B-B14F-4D97-AF65-F5344CB8AC3E}">
        <p14:creationId xmlns:p14="http://schemas.microsoft.com/office/powerpoint/2010/main" val="293830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E226-1155-43F8-A209-E209474FB5C9}"/>
              </a:ext>
            </a:extLst>
          </p:cNvPr>
          <p:cNvSpPr>
            <a:spLocks noGrp="1"/>
          </p:cNvSpPr>
          <p:nvPr>
            <p:ph type="title"/>
          </p:nvPr>
        </p:nvSpPr>
        <p:spPr>
          <a:xfrm>
            <a:off x="1167428" y="29446"/>
            <a:ext cx="7671772" cy="843869"/>
          </a:xfrm>
        </p:spPr>
        <p:txBody>
          <a:bodyPr/>
          <a:lstStyle/>
          <a:p>
            <a:r>
              <a:rPr lang="en-US" dirty="0">
                <a:solidFill>
                  <a:srgbClr val="00B050"/>
                </a:solidFill>
                <a:effectLst>
                  <a:outerShdw blurRad="38100" dist="38100" dir="2700000" algn="tl">
                    <a:srgbClr val="000000">
                      <a:alpha val="43137"/>
                    </a:srgbClr>
                  </a:outerShdw>
                </a:effectLst>
              </a:rPr>
              <a:t>HEATMAP VISUALIZATIONS</a:t>
            </a:r>
            <a:endParaRPr lang="en-US" dirty="0"/>
          </a:p>
        </p:txBody>
      </p:sp>
      <p:sp>
        <p:nvSpPr>
          <p:cNvPr id="3" name="Content Placeholder 2">
            <a:extLst>
              <a:ext uri="{FF2B5EF4-FFF2-40B4-BE49-F238E27FC236}">
                <a16:creationId xmlns:a16="http://schemas.microsoft.com/office/drawing/2014/main" id="{40C6B703-CEC4-4398-9BA6-A4BAFD7C1B19}"/>
              </a:ext>
            </a:extLst>
          </p:cNvPr>
          <p:cNvSpPr>
            <a:spLocks noGrp="1"/>
          </p:cNvSpPr>
          <p:nvPr>
            <p:ph idx="1"/>
          </p:nvPr>
        </p:nvSpPr>
        <p:spPr>
          <a:xfrm>
            <a:off x="223736" y="768486"/>
            <a:ext cx="8615464" cy="5753458"/>
          </a:xfrm>
        </p:spPr>
        <p:txBody>
          <a:bodyPr/>
          <a:lstStyle/>
          <a:p>
            <a:r>
              <a:rPr lang="en-US" b="1" dirty="0" err="1"/>
              <a:t>Emo_CNN</a:t>
            </a:r>
            <a:endParaRPr lang="en-US" b="1" dirty="0"/>
          </a:p>
          <a:p>
            <a:r>
              <a:rPr lang="en-US" b="1" dirty="0"/>
              <a:t>Training Run 1</a:t>
            </a:r>
          </a:p>
          <a:p>
            <a:endParaRPr lang="en-US" b="1" dirty="0"/>
          </a:p>
          <a:p>
            <a:endParaRPr lang="en-US" b="1" dirty="0"/>
          </a:p>
          <a:p>
            <a:endParaRPr lang="en-US" b="1" dirty="0"/>
          </a:p>
          <a:p>
            <a:endParaRPr lang="en-US" b="1" dirty="0"/>
          </a:p>
          <a:p>
            <a:r>
              <a:rPr lang="en-US" b="1" dirty="0"/>
              <a:t>Training Run 2</a:t>
            </a:r>
          </a:p>
          <a:p>
            <a:endParaRPr lang="en-US" b="1" dirty="0"/>
          </a:p>
          <a:p>
            <a:endParaRPr lang="en-US" b="1" dirty="0"/>
          </a:p>
          <a:p>
            <a:endParaRPr lang="en-US" b="1" dirty="0"/>
          </a:p>
          <a:p>
            <a:endParaRPr lang="en-US" b="1" dirty="0"/>
          </a:p>
          <a:p>
            <a:r>
              <a:rPr lang="en-US" b="1" dirty="0"/>
              <a:t>Training Run 3</a:t>
            </a:r>
          </a:p>
          <a:p>
            <a:endParaRPr lang="en-US" b="1" dirty="0"/>
          </a:p>
          <a:p>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C92080D-DC7A-42E0-B171-4373986A279C}"/>
              </a:ext>
            </a:extLst>
          </p:cNvPr>
          <p:cNvSpPr>
            <a:spLocks noGrp="1"/>
          </p:cNvSpPr>
          <p:nvPr>
            <p:ph type="sldNum" sz="quarter" idx="12"/>
          </p:nvPr>
        </p:nvSpPr>
        <p:spPr/>
        <p:txBody>
          <a:bodyPr/>
          <a:lstStyle/>
          <a:p>
            <a:fld id="{FF7A7D03-67D6-7D4A-A3D6-097C8AD0F076}" type="slidenum">
              <a:rPr lang="en-US" smtClean="0"/>
              <a:t>13</a:t>
            </a:fld>
            <a:endParaRPr lang="en-US"/>
          </a:p>
        </p:txBody>
      </p:sp>
      <p:pic>
        <p:nvPicPr>
          <p:cNvPr id="6" name="Picture 5">
            <a:extLst>
              <a:ext uri="{FF2B5EF4-FFF2-40B4-BE49-F238E27FC236}">
                <a16:creationId xmlns:a16="http://schemas.microsoft.com/office/drawing/2014/main" id="{8EB188DC-962C-4D61-B71E-62D3072CD26E}"/>
              </a:ext>
            </a:extLst>
          </p:cNvPr>
          <p:cNvPicPr>
            <a:picLocks noChangeAspect="1"/>
          </p:cNvPicPr>
          <p:nvPr/>
        </p:nvPicPr>
        <p:blipFill rotWithShape="1">
          <a:blip r:embed="rId2"/>
          <a:srcRect t="50104" b="33268"/>
          <a:stretch/>
        </p:blipFill>
        <p:spPr>
          <a:xfrm>
            <a:off x="326572" y="1553180"/>
            <a:ext cx="8180962" cy="1374963"/>
          </a:xfrm>
          <a:prstGeom prst="rect">
            <a:avLst/>
          </a:prstGeom>
        </p:spPr>
      </p:pic>
      <p:pic>
        <p:nvPicPr>
          <p:cNvPr id="7" name="Picture 5">
            <a:extLst>
              <a:ext uri="{FF2B5EF4-FFF2-40B4-BE49-F238E27FC236}">
                <a16:creationId xmlns:a16="http://schemas.microsoft.com/office/drawing/2014/main" id="{A62B79BE-EC29-E035-C511-9E24283CDF7C}"/>
              </a:ext>
            </a:extLst>
          </p:cNvPr>
          <p:cNvPicPr>
            <a:picLocks noChangeAspect="1"/>
          </p:cNvPicPr>
          <p:nvPr/>
        </p:nvPicPr>
        <p:blipFill rotWithShape="1">
          <a:blip r:embed="rId3"/>
          <a:srcRect t="50000" b="33372"/>
          <a:stretch/>
        </p:blipFill>
        <p:spPr>
          <a:xfrm>
            <a:off x="326572" y="3379491"/>
            <a:ext cx="8180962" cy="1374963"/>
          </a:xfrm>
          <a:prstGeom prst="rect">
            <a:avLst/>
          </a:prstGeom>
        </p:spPr>
      </p:pic>
      <p:pic>
        <p:nvPicPr>
          <p:cNvPr id="8" name="Picture 5">
            <a:extLst>
              <a:ext uri="{FF2B5EF4-FFF2-40B4-BE49-F238E27FC236}">
                <a16:creationId xmlns:a16="http://schemas.microsoft.com/office/drawing/2014/main" id="{1EC1421D-4410-F112-BE60-32E37B726B2F}"/>
              </a:ext>
            </a:extLst>
          </p:cNvPr>
          <p:cNvPicPr>
            <a:picLocks noChangeAspect="1"/>
          </p:cNvPicPr>
          <p:nvPr/>
        </p:nvPicPr>
        <p:blipFill rotWithShape="1">
          <a:blip r:embed="rId4"/>
          <a:srcRect t="50000" b="33372"/>
          <a:stretch/>
        </p:blipFill>
        <p:spPr>
          <a:xfrm>
            <a:off x="326572" y="5205802"/>
            <a:ext cx="8180962" cy="1374964"/>
          </a:xfrm>
          <a:prstGeom prst="rect">
            <a:avLst/>
          </a:prstGeom>
        </p:spPr>
      </p:pic>
    </p:spTree>
    <p:extLst>
      <p:ext uri="{BB962C8B-B14F-4D97-AF65-F5344CB8AC3E}">
        <p14:creationId xmlns:p14="http://schemas.microsoft.com/office/powerpoint/2010/main" val="219264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E226-1155-43F8-A209-E209474FB5C9}"/>
              </a:ext>
            </a:extLst>
          </p:cNvPr>
          <p:cNvSpPr>
            <a:spLocks noGrp="1"/>
          </p:cNvSpPr>
          <p:nvPr>
            <p:ph type="title"/>
          </p:nvPr>
        </p:nvSpPr>
        <p:spPr>
          <a:xfrm>
            <a:off x="1167428" y="29446"/>
            <a:ext cx="7671772" cy="843869"/>
          </a:xfrm>
        </p:spPr>
        <p:txBody>
          <a:bodyPr/>
          <a:lstStyle/>
          <a:p>
            <a:r>
              <a:rPr lang="en-US" dirty="0">
                <a:solidFill>
                  <a:srgbClr val="00B050"/>
                </a:solidFill>
                <a:effectLst>
                  <a:outerShdw blurRad="38100" dist="38100" dir="2700000" algn="tl">
                    <a:srgbClr val="000000">
                      <a:alpha val="43137"/>
                    </a:srgbClr>
                  </a:outerShdw>
                </a:effectLst>
              </a:rPr>
              <a:t>HEATMAP VISUALIZATIONS</a:t>
            </a:r>
            <a:endParaRPr lang="en-US" dirty="0"/>
          </a:p>
        </p:txBody>
      </p:sp>
      <p:sp>
        <p:nvSpPr>
          <p:cNvPr id="3" name="Content Placeholder 2">
            <a:extLst>
              <a:ext uri="{FF2B5EF4-FFF2-40B4-BE49-F238E27FC236}">
                <a16:creationId xmlns:a16="http://schemas.microsoft.com/office/drawing/2014/main" id="{40C6B703-CEC4-4398-9BA6-A4BAFD7C1B19}"/>
              </a:ext>
            </a:extLst>
          </p:cNvPr>
          <p:cNvSpPr>
            <a:spLocks noGrp="1"/>
          </p:cNvSpPr>
          <p:nvPr>
            <p:ph idx="1"/>
          </p:nvPr>
        </p:nvSpPr>
        <p:spPr>
          <a:xfrm>
            <a:off x="223736" y="768486"/>
            <a:ext cx="8615464" cy="5753458"/>
          </a:xfrm>
        </p:spPr>
        <p:txBody>
          <a:bodyPr/>
          <a:lstStyle/>
          <a:p>
            <a:r>
              <a:rPr lang="en-US" b="1" dirty="0"/>
              <a:t>VGG16</a:t>
            </a:r>
          </a:p>
          <a:p>
            <a:r>
              <a:rPr lang="en-US" b="1" dirty="0"/>
              <a:t>Training Run 1</a:t>
            </a:r>
          </a:p>
          <a:p>
            <a:endParaRPr lang="en-US" b="1" dirty="0"/>
          </a:p>
          <a:p>
            <a:endParaRPr lang="en-US" b="1" dirty="0"/>
          </a:p>
          <a:p>
            <a:endParaRPr lang="en-US" b="1" dirty="0"/>
          </a:p>
          <a:p>
            <a:endParaRPr lang="en-US" b="1" dirty="0"/>
          </a:p>
          <a:p>
            <a:r>
              <a:rPr lang="en-US" b="1" dirty="0"/>
              <a:t>Training Run 2</a:t>
            </a:r>
          </a:p>
          <a:p>
            <a:endParaRPr lang="en-US" b="1" dirty="0"/>
          </a:p>
          <a:p>
            <a:endParaRPr lang="en-US" b="1" dirty="0"/>
          </a:p>
          <a:p>
            <a:endParaRPr lang="en-US" b="1" dirty="0"/>
          </a:p>
          <a:p>
            <a:endParaRPr lang="en-US" b="1" dirty="0"/>
          </a:p>
          <a:p>
            <a:r>
              <a:rPr lang="en-US" b="1" dirty="0"/>
              <a:t>Training Run 3</a:t>
            </a:r>
          </a:p>
          <a:p>
            <a:endParaRPr lang="en-US" b="1" dirty="0"/>
          </a:p>
          <a:p>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C92080D-DC7A-42E0-B171-4373986A279C}"/>
              </a:ext>
            </a:extLst>
          </p:cNvPr>
          <p:cNvSpPr>
            <a:spLocks noGrp="1"/>
          </p:cNvSpPr>
          <p:nvPr>
            <p:ph type="sldNum" sz="quarter" idx="12"/>
          </p:nvPr>
        </p:nvSpPr>
        <p:spPr/>
        <p:txBody>
          <a:bodyPr/>
          <a:lstStyle/>
          <a:p>
            <a:fld id="{FF7A7D03-67D6-7D4A-A3D6-097C8AD0F076}" type="slidenum">
              <a:rPr lang="en-US" smtClean="0"/>
              <a:t>14</a:t>
            </a:fld>
            <a:endParaRPr lang="en-US"/>
          </a:p>
        </p:txBody>
      </p:sp>
      <p:pic>
        <p:nvPicPr>
          <p:cNvPr id="6" name="Picture 5">
            <a:extLst>
              <a:ext uri="{FF2B5EF4-FFF2-40B4-BE49-F238E27FC236}">
                <a16:creationId xmlns:a16="http://schemas.microsoft.com/office/drawing/2014/main" id="{8EB188DC-962C-4D61-B71E-62D3072CD26E}"/>
              </a:ext>
            </a:extLst>
          </p:cNvPr>
          <p:cNvPicPr>
            <a:picLocks noChangeAspect="1"/>
          </p:cNvPicPr>
          <p:nvPr/>
        </p:nvPicPr>
        <p:blipFill rotWithShape="1">
          <a:blip r:embed="rId2"/>
          <a:srcRect t="50000" b="33372"/>
          <a:stretch/>
        </p:blipFill>
        <p:spPr>
          <a:xfrm>
            <a:off x="326572" y="1553180"/>
            <a:ext cx="8180962" cy="1374963"/>
          </a:xfrm>
          <a:prstGeom prst="rect">
            <a:avLst/>
          </a:prstGeom>
        </p:spPr>
      </p:pic>
      <p:pic>
        <p:nvPicPr>
          <p:cNvPr id="7" name="Picture 5">
            <a:extLst>
              <a:ext uri="{FF2B5EF4-FFF2-40B4-BE49-F238E27FC236}">
                <a16:creationId xmlns:a16="http://schemas.microsoft.com/office/drawing/2014/main" id="{A62B79BE-EC29-E035-C511-9E24283CDF7C}"/>
              </a:ext>
            </a:extLst>
          </p:cNvPr>
          <p:cNvPicPr>
            <a:picLocks noChangeAspect="1"/>
          </p:cNvPicPr>
          <p:nvPr/>
        </p:nvPicPr>
        <p:blipFill rotWithShape="1">
          <a:blip r:embed="rId3"/>
          <a:srcRect t="50000" b="33372"/>
          <a:stretch/>
        </p:blipFill>
        <p:spPr>
          <a:xfrm>
            <a:off x="326572" y="3379491"/>
            <a:ext cx="8180962" cy="1374963"/>
          </a:xfrm>
          <a:prstGeom prst="rect">
            <a:avLst/>
          </a:prstGeom>
        </p:spPr>
      </p:pic>
      <p:pic>
        <p:nvPicPr>
          <p:cNvPr id="8" name="Picture 5">
            <a:extLst>
              <a:ext uri="{FF2B5EF4-FFF2-40B4-BE49-F238E27FC236}">
                <a16:creationId xmlns:a16="http://schemas.microsoft.com/office/drawing/2014/main" id="{1EC1421D-4410-F112-BE60-32E37B726B2F}"/>
              </a:ext>
            </a:extLst>
          </p:cNvPr>
          <p:cNvPicPr>
            <a:picLocks noChangeAspect="1"/>
          </p:cNvPicPr>
          <p:nvPr/>
        </p:nvPicPr>
        <p:blipFill rotWithShape="1">
          <a:blip r:embed="rId4"/>
          <a:srcRect l="-79" t="50000" r="79" b="33372"/>
          <a:stretch/>
        </p:blipFill>
        <p:spPr>
          <a:xfrm>
            <a:off x="326572" y="5205802"/>
            <a:ext cx="8180962" cy="1374964"/>
          </a:xfrm>
          <a:prstGeom prst="rect">
            <a:avLst/>
          </a:prstGeom>
        </p:spPr>
      </p:pic>
    </p:spTree>
    <p:extLst>
      <p:ext uri="{BB962C8B-B14F-4D97-AF65-F5344CB8AC3E}">
        <p14:creationId xmlns:p14="http://schemas.microsoft.com/office/powerpoint/2010/main" val="345295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E226-1155-43F8-A209-E209474FB5C9}"/>
              </a:ext>
            </a:extLst>
          </p:cNvPr>
          <p:cNvSpPr>
            <a:spLocks noGrp="1"/>
          </p:cNvSpPr>
          <p:nvPr>
            <p:ph type="title"/>
          </p:nvPr>
        </p:nvSpPr>
        <p:spPr>
          <a:xfrm>
            <a:off x="1167428" y="29446"/>
            <a:ext cx="7671772" cy="843869"/>
          </a:xfrm>
        </p:spPr>
        <p:txBody>
          <a:bodyPr/>
          <a:lstStyle/>
          <a:p>
            <a:r>
              <a:rPr lang="en-US" dirty="0">
                <a:solidFill>
                  <a:srgbClr val="00B050"/>
                </a:solidFill>
                <a:effectLst>
                  <a:outerShdw blurRad="38100" dist="38100" dir="2700000" algn="tl">
                    <a:srgbClr val="000000">
                      <a:alpha val="43137"/>
                    </a:srgbClr>
                  </a:outerShdw>
                </a:effectLst>
              </a:rPr>
              <a:t>HEATMAP VISUALIZATIONS</a:t>
            </a:r>
            <a:endParaRPr lang="en-US" dirty="0"/>
          </a:p>
        </p:txBody>
      </p:sp>
      <p:sp>
        <p:nvSpPr>
          <p:cNvPr id="3" name="Content Placeholder 2">
            <a:extLst>
              <a:ext uri="{FF2B5EF4-FFF2-40B4-BE49-F238E27FC236}">
                <a16:creationId xmlns:a16="http://schemas.microsoft.com/office/drawing/2014/main" id="{40C6B703-CEC4-4398-9BA6-A4BAFD7C1B19}"/>
              </a:ext>
            </a:extLst>
          </p:cNvPr>
          <p:cNvSpPr>
            <a:spLocks noGrp="1"/>
          </p:cNvSpPr>
          <p:nvPr>
            <p:ph idx="1"/>
          </p:nvPr>
        </p:nvSpPr>
        <p:spPr>
          <a:xfrm>
            <a:off x="223736" y="768486"/>
            <a:ext cx="8615464" cy="5753458"/>
          </a:xfrm>
        </p:spPr>
        <p:txBody>
          <a:bodyPr/>
          <a:lstStyle/>
          <a:p>
            <a:r>
              <a:rPr lang="en-US" b="1" dirty="0"/>
              <a:t>ImageNet_VGG16</a:t>
            </a:r>
          </a:p>
          <a:p>
            <a:r>
              <a:rPr lang="en-US" b="1" dirty="0"/>
              <a:t>Training Run 1</a:t>
            </a:r>
          </a:p>
          <a:p>
            <a:endParaRPr lang="en-US" b="1" dirty="0"/>
          </a:p>
          <a:p>
            <a:endParaRPr lang="en-US" b="1" dirty="0"/>
          </a:p>
          <a:p>
            <a:endParaRPr lang="en-US" b="1" dirty="0"/>
          </a:p>
          <a:p>
            <a:endParaRPr lang="en-US" b="1" dirty="0"/>
          </a:p>
          <a:p>
            <a:r>
              <a:rPr lang="en-US" b="1" dirty="0"/>
              <a:t>Training Run 2</a:t>
            </a:r>
          </a:p>
          <a:p>
            <a:endParaRPr lang="en-US" b="1" dirty="0"/>
          </a:p>
          <a:p>
            <a:endParaRPr lang="en-US" b="1" dirty="0"/>
          </a:p>
          <a:p>
            <a:endParaRPr lang="en-US" b="1" dirty="0"/>
          </a:p>
          <a:p>
            <a:endParaRPr lang="en-US" b="1" dirty="0"/>
          </a:p>
          <a:p>
            <a:r>
              <a:rPr lang="en-US" b="1" dirty="0"/>
              <a:t>Training Run 3</a:t>
            </a:r>
          </a:p>
          <a:p>
            <a:endParaRPr lang="en-US" b="1" dirty="0"/>
          </a:p>
          <a:p>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C92080D-DC7A-42E0-B171-4373986A279C}"/>
              </a:ext>
            </a:extLst>
          </p:cNvPr>
          <p:cNvSpPr>
            <a:spLocks noGrp="1"/>
          </p:cNvSpPr>
          <p:nvPr>
            <p:ph type="sldNum" sz="quarter" idx="12"/>
          </p:nvPr>
        </p:nvSpPr>
        <p:spPr/>
        <p:txBody>
          <a:bodyPr/>
          <a:lstStyle/>
          <a:p>
            <a:fld id="{FF7A7D03-67D6-7D4A-A3D6-097C8AD0F076}" type="slidenum">
              <a:rPr lang="en-US" smtClean="0"/>
              <a:t>15</a:t>
            </a:fld>
            <a:endParaRPr lang="en-US"/>
          </a:p>
        </p:txBody>
      </p:sp>
      <p:pic>
        <p:nvPicPr>
          <p:cNvPr id="6" name="Picture 5">
            <a:extLst>
              <a:ext uri="{FF2B5EF4-FFF2-40B4-BE49-F238E27FC236}">
                <a16:creationId xmlns:a16="http://schemas.microsoft.com/office/drawing/2014/main" id="{8EB188DC-962C-4D61-B71E-62D3072CD26E}"/>
              </a:ext>
            </a:extLst>
          </p:cNvPr>
          <p:cNvPicPr>
            <a:picLocks noChangeAspect="1"/>
          </p:cNvPicPr>
          <p:nvPr/>
        </p:nvPicPr>
        <p:blipFill rotWithShape="1">
          <a:blip r:embed="rId2"/>
          <a:srcRect t="50000" b="33446"/>
          <a:stretch/>
        </p:blipFill>
        <p:spPr>
          <a:xfrm>
            <a:off x="326572" y="1553180"/>
            <a:ext cx="8180962" cy="1374963"/>
          </a:xfrm>
          <a:prstGeom prst="rect">
            <a:avLst/>
          </a:prstGeom>
        </p:spPr>
      </p:pic>
      <p:pic>
        <p:nvPicPr>
          <p:cNvPr id="7" name="Picture 5">
            <a:extLst>
              <a:ext uri="{FF2B5EF4-FFF2-40B4-BE49-F238E27FC236}">
                <a16:creationId xmlns:a16="http://schemas.microsoft.com/office/drawing/2014/main" id="{A62B79BE-EC29-E035-C511-9E24283CDF7C}"/>
              </a:ext>
            </a:extLst>
          </p:cNvPr>
          <p:cNvPicPr>
            <a:picLocks noChangeAspect="1"/>
          </p:cNvPicPr>
          <p:nvPr/>
        </p:nvPicPr>
        <p:blipFill rotWithShape="1">
          <a:blip r:embed="rId3"/>
          <a:srcRect t="50000" b="33446"/>
          <a:stretch/>
        </p:blipFill>
        <p:spPr>
          <a:xfrm>
            <a:off x="326572" y="3379491"/>
            <a:ext cx="8180962" cy="1374963"/>
          </a:xfrm>
          <a:prstGeom prst="rect">
            <a:avLst/>
          </a:prstGeom>
        </p:spPr>
      </p:pic>
      <p:pic>
        <p:nvPicPr>
          <p:cNvPr id="8" name="Picture 5">
            <a:extLst>
              <a:ext uri="{FF2B5EF4-FFF2-40B4-BE49-F238E27FC236}">
                <a16:creationId xmlns:a16="http://schemas.microsoft.com/office/drawing/2014/main" id="{1EC1421D-4410-F112-BE60-32E37B726B2F}"/>
              </a:ext>
            </a:extLst>
          </p:cNvPr>
          <p:cNvPicPr>
            <a:picLocks noChangeAspect="1"/>
          </p:cNvPicPr>
          <p:nvPr/>
        </p:nvPicPr>
        <p:blipFill rotWithShape="1">
          <a:blip r:embed="rId4"/>
          <a:srcRect t="50000" b="33446"/>
          <a:stretch/>
        </p:blipFill>
        <p:spPr>
          <a:xfrm>
            <a:off x="326572" y="5205802"/>
            <a:ext cx="8180962" cy="1374964"/>
          </a:xfrm>
          <a:prstGeom prst="rect">
            <a:avLst/>
          </a:prstGeom>
        </p:spPr>
      </p:pic>
    </p:spTree>
    <p:extLst>
      <p:ext uri="{BB962C8B-B14F-4D97-AF65-F5344CB8AC3E}">
        <p14:creationId xmlns:p14="http://schemas.microsoft.com/office/powerpoint/2010/main" val="1905631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E226-1155-43F8-A209-E209474FB5C9}"/>
              </a:ext>
            </a:extLst>
          </p:cNvPr>
          <p:cNvSpPr>
            <a:spLocks noGrp="1"/>
          </p:cNvSpPr>
          <p:nvPr>
            <p:ph type="title"/>
          </p:nvPr>
        </p:nvSpPr>
        <p:spPr>
          <a:xfrm>
            <a:off x="1167428" y="29446"/>
            <a:ext cx="7671772" cy="843869"/>
          </a:xfrm>
        </p:spPr>
        <p:txBody>
          <a:bodyPr/>
          <a:lstStyle/>
          <a:p>
            <a:r>
              <a:rPr lang="en-US" dirty="0">
                <a:solidFill>
                  <a:srgbClr val="00B050"/>
                </a:solidFill>
                <a:effectLst>
                  <a:outerShdw blurRad="38100" dist="38100" dir="2700000" algn="tl">
                    <a:srgbClr val="000000">
                      <a:alpha val="43137"/>
                    </a:srgbClr>
                  </a:outerShdw>
                </a:effectLst>
              </a:rPr>
              <a:t>HEATMAP VISUALIZATIONS</a:t>
            </a:r>
            <a:endParaRPr lang="en-US" dirty="0"/>
          </a:p>
        </p:txBody>
      </p:sp>
      <p:sp>
        <p:nvSpPr>
          <p:cNvPr id="3" name="Content Placeholder 2">
            <a:extLst>
              <a:ext uri="{FF2B5EF4-FFF2-40B4-BE49-F238E27FC236}">
                <a16:creationId xmlns:a16="http://schemas.microsoft.com/office/drawing/2014/main" id="{40C6B703-CEC4-4398-9BA6-A4BAFD7C1B19}"/>
              </a:ext>
            </a:extLst>
          </p:cNvPr>
          <p:cNvSpPr>
            <a:spLocks noGrp="1"/>
          </p:cNvSpPr>
          <p:nvPr>
            <p:ph idx="1"/>
          </p:nvPr>
        </p:nvSpPr>
        <p:spPr>
          <a:xfrm>
            <a:off x="223736" y="768486"/>
            <a:ext cx="8615464" cy="5753458"/>
          </a:xfrm>
        </p:spPr>
        <p:txBody>
          <a:bodyPr/>
          <a:lstStyle/>
          <a:p>
            <a:r>
              <a:rPr lang="en-US" b="1" dirty="0"/>
              <a:t>ImageNet_RESTNET50</a:t>
            </a:r>
          </a:p>
          <a:p>
            <a:r>
              <a:rPr lang="en-US" b="1" dirty="0"/>
              <a:t>Training Run 1</a:t>
            </a:r>
          </a:p>
          <a:p>
            <a:endParaRPr lang="en-US" b="1" dirty="0"/>
          </a:p>
          <a:p>
            <a:endParaRPr lang="en-US" b="1" dirty="0"/>
          </a:p>
          <a:p>
            <a:endParaRPr lang="en-US" b="1" dirty="0"/>
          </a:p>
          <a:p>
            <a:endParaRPr lang="en-US" b="1" dirty="0"/>
          </a:p>
          <a:p>
            <a:r>
              <a:rPr lang="en-US" b="1" dirty="0"/>
              <a:t>Training Run 2</a:t>
            </a:r>
          </a:p>
          <a:p>
            <a:endParaRPr lang="en-US" b="1" dirty="0"/>
          </a:p>
          <a:p>
            <a:endParaRPr lang="en-US" b="1" dirty="0"/>
          </a:p>
          <a:p>
            <a:endParaRPr lang="en-US" b="1" dirty="0"/>
          </a:p>
          <a:p>
            <a:endParaRPr lang="en-US" b="1" dirty="0"/>
          </a:p>
          <a:p>
            <a:r>
              <a:rPr lang="en-US" b="1" dirty="0"/>
              <a:t>Training Run 3</a:t>
            </a:r>
          </a:p>
          <a:p>
            <a:endParaRPr lang="en-US" b="1" dirty="0"/>
          </a:p>
          <a:p>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C92080D-DC7A-42E0-B171-4373986A279C}"/>
              </a:ext>
            </a:extLst>
          </p:cNvPr>
          <p:cNvSpPr>
            <a:spLocks noGrp="1"/>
          </p:cNvSpPr>
          <p:nvPr>
            <p:ph type="sldNum" sz="quarter" idx="12"/>
          </p:nvPr>
        </p:nvSpPr>
        <p:spPr/>
        <p:txBody>
          <a:bodyPr/>
          <a:lstStyle/>
          <a:p>
            <a:fld id="{FF7A7D03-67D6-7D4A-A3D6-097C8AD0F076}" type="slidenum">
              <a:rPr lang="en-US" smtClean="0"/>
              <a:t>16</a:t>
            </a:fld>
            <a:endParaRPr lang="en-US"/>
          </a:p>
        </p:txBody>
      </p:sp>
      <p:pic>
        <p:nvPicPr>
          <p:cNvPr id="6" name="Picture 5">
            <a:extLst>
              <a:ext uri="{FF2B5EF4-FFF2-40B4-BE49-F238E27FC236}">
                <a16:creationId xmlns:a16="http://schemas.microsoft.com/office/drawing/2014/main" id="{8EB188DC-962C-4D61-B71E-62D3072CD26E}"/>
              </a:ext>
            </a:extLst>
          </p:cNvPr>
          <p:cNvPicPr>
            <a:picLocks noChangeAspect="1"/>
          </p:cNvPicPr>
          <p:nvPr/>
        </p:nvPicPr>
        <p:blipFill rotWithShape="1">
          <a:blip r:embed="rId2"/>
          <a:srcRect t="50000" b="33446"/>
          <a:stretch/>
        </p:blipFill>
        <p:spPr>
          <a:xfrm>
            <a:off x="326572" y="1553180"/>
            <a:ext cx="8180962" cy="1374963"/>
          </a:xfrm>
          <a:prstGeom prst="rect">
            <a:avLst/>
          </a:prstGeom>
        </p:spPr>
      </p:pic>
      <p:pic>
        <p:nvPicPr>
          <p:cNvPr id="7" name="Picture 5">
            <a:extLst>
              <a:ext uri="{FF2B5EF4-FFF2-40B4-BE49-F238E27FC236}">
                <a16:creationId xmlns:a16="http://schemas.microsoft.com/office/drawing/2014/main" id="{A62B79BE-EC29-E035-C511-9E24283CDF7C}"/>
              </a:ext>
            </a:extLst>
          </p:cNvPr>
          <p:cNvPicPr>
            <a:picLocks noChangeAspect="1"/>
          </p:cNvPicPr>
          <p:nvPr/>
        </p:nvPicPr>
        <p:blipFill rotWithShape="1">
          <a:blip r:embed="rId3"/>
          <a:srcRect l="266" t="50000" r="-266" b="33446"/>
          <a:stretch/>
        </p:blipFill>
        <p:spPr>
          <a:xfrm>
            <a:off x="326572" y="3379491"/>
            <a:ext cx="8180962" cy="1374963"/>
          </a:xfrm>
          <a:prstGeom prst="rect">
            <a:avLst/>
          </a:prstGeom>
        </p:spPr>
      </p:pic>
      <p:pic>
        <p:nvPicPr>
          <p:cNvPr id="8" name="Picture 5">
            <a:extLst>
              <a:ext uri="{FF2B5EF4-FFF2-40B4-BE49-F238E27FC236}">
                <a16:creationId xmlns:a16="http://schemas.microsoft.com/office/drawing/2014/main" id="{1EC1421D-4410-F112-BE60-32E37B726B2F}"/>
              </a:ext>
            </a:extLst>
          </p:cNvPr>
          <p:cNvPicPr>
            <a:picLocks noChangeAspect="1"/>
          </p:cNvPicPr>
          <p:nvPr/>
        </p:nvPicPr>
        <p:blipFill rotWithShape="1">
          <a:blip r:embed="rId4"/>
          <a:srcRect t="50000" b="33372"/>
          <a:stretch/>
        </p:blipFill>
        <p:spPr>
          <a:xfrm>
            <a:off x="326572" y="5205802"/>
            <a:ext cx="8180962" cy="1374964"/>
          </a:xfrm>
          <a:prstGeom prst="rect">
            <a:avLst/>
          </a:prstGeom>
        </p:spPr>
      </p:pic>
    </p:spTree>
    <p:extLst>
      <p:ext uri="{BB962C8B-B14F-4D97-AF65-F5344CB8AC3E}">
        <p14:creationId xmlns:p14="http://schemas.microsoft.com/office/powerpoint/2010/main" val="1824534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EE-56C1-463F-B690-0EA107B1661A}"/>
              </a:ext>
            </a:extLst>
          </p:cNvPr>
          <p:cNvSpPr>
            <a:spLocks noGrp="1"/>
          </p:cNvSpPr>
          <p:nvPr>
            <p:ph type="title"/>
          </p:nvPr>
        </p:nvSpPr>
        <p:spPr/>
        <p:txBody>
          <a:bodyPr>
            <a:normAutofit fontScale="90000"/>
          </a:bodyPr>
          <a:lstStyle/>
          <a:p>
            <a:r>
              <a:rPr lang="en-US" dirty="0">
                <a:solidFill>
                  <a:srgbClr val="00B050"/>
                </a:solidFill>
                <a:effectLst>
                  <a:outerShdw blurRad="38100" dist="38100" dir="2700000" algn="tl">
                    <a:srgbClr val="000000">
                      <a:alpha val="43137"/>
                    </a:srgbClr>
                  </a:outerShdw>
                </a:effectLst>
              </a:rPr>
              <a:t>The case of predicting correct results for model ImageNet VGG16</a:t>
            </a:r>
            <a:endParaRPr lang="en-US" dirty="0"/>
          </a:p>
        </p:txBody>
      </p:sp>
      <p:sp>
        <p:nvSpPr>
          <p:cNvPr id="4" name="Slide Number Placeholder 3">
            <a:extLst>
              <a:ext uri="{FF2B5EF4-FFF2-40B4-BE49-F238E27FC236}">
                <a16:creationId xmlns:a16="http://schemas.microsoft.com/office/drawing/2014/main" id="{1348D416-6F1D-482D-B1DD-8E21BC028CC0}"/>
              </a:ext>
            </a:extLst>
          </p:cNvPr>
          <p:cNvSpPr>
            <a:spLocks noGrp="1"/>
          </p:cNvSpPr>
          <p:nvPr>
            <p:ph type="sldNum" sz="quarter" idx="12"/>
          </p:nvPr>
        </p:nvSpPr>
        <p:spPr/>
        <p:txBody>
          <a:bodyPr/>
          <a:lstStyle/>
          <a:p>
            <a:fld id="{FF7A7D03-67D6-7D4A-A3D6-097C8AD0F076}" type="slidenum">
              <a:rPr lang="en-US" smtClean="0"/>
              <a:t>17</a:t>
            </a:fld>
            <a:endParaRPr lang="en-US"/>
          </a:p>
        </p:txBody>
      </p:sp>
      <p:pic>
        <p:nvPicPr>
          <p:cNvPr id="8" name="Hình ảnh 7">
            <a:extLst>
              <a:ext uri="{FF2B5EF4-FFF2-40B4-BE49-F238E27FC236}">
                <a16:creationId xmlns:a16="http://schemas.microsoft.com/office/drawing/2014/main" id="{AFE1B39A-E47C-3852-19CF-FE4686FD7BDF}"/>
              </a:ext>
            </a:extLst>
          </p:cNvPr>
          <p:cNvPicPr>
            <a:picLocks noChangeAspect="1"/>
          </p:cNvPicPr>
          <p:nvPr/>
        </p:nvPicPr>
        <p:blipFill>
          <a:blip r:embed="rId2"/>
          <a:stretch>
            <a:fillRect/>
          </a:stretch>
        </p:blipFill>
        <p:spPr>
          <a:xfrm>
            <a:off x="530910" y="1453570"/>
            <a:ext cx="3947502" cy="4480948"/>
          </a:xfrm>
          <a:prstGeom prst="rect">
            <a:avLst/>
          </a:prstGeom>
        </p:spPr>
      </p:pic>
      <p:pic>
        <p:nvPicPr>
          <p:cNvPr id="10" name="Hình ảnh 9">
            <a:extLst>
              <a:ext uri="{FF2B5EF4-FFF2-40B4-BE49-F238E27FC236}">
                <a16:creationId xmlns:a16="http://schemas.microsoft.com/office/drawing/2014/main" id="{125208E8-DB04-D0FD-7129-6E4A899178CD}"/>
              </a:ext>
            </a:extLst>
          </p:cNvPr>
          <p:cNvPicPr>
            <a:picLocks noChangeAspect="1"/>
          </p:cNvPicPr>
          <p:nvPr/>
        </p:nvPicPr>
        <p:blipFill>
          <a:blip r:embed="rId3"/>
          <a:stretch>
            <a:fillRect/>
          </a:stretch>
        </p:blipFill>
        <p:spPr>
          <a:xfrm>
            <a:off x="4722575" y="1571717"/>
            <a:ext cx="3917019" cy="4442845"/>
          </a:xfrm>
          <a:prstGeom prst="rect">
            <a:avLst/>
          </a:prstGeom>
        </p:spPr>
      </p:pic>
    </p:spTree>
    <p:extLst>
      <p:ext uri="{BB962C8B-B14F-4D97-AF65-F5344CB8AC3E}">
        <p14:creationId xmlns:p14="http://schemas.microsoft.com/office/powerpoint/2010/main" val="201026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EE-56C1-463F-B690-0EA107B1661A}"/>
              </a:ext>
            </a:extLst>
          </p:cNvPr>
          <p:cNvSpPr>
            <a:spLocks noGrp="1"/>
          </p:cNvSpPr>
          <p:nvPr>
            <p:ph type="title"/>
          </p:nvPr>
        </p:nvSpPr>
        <p:spPr>
          <a:xfrm>
            <a:off x="1125947" y="392534"/>
            <a:ext cx="7288696" cy="843869"/>
          </a:xfrm>
        </p:spPr>
        <p:txBody>
          <a:bodyPr>
            <a:normAutofit fontScale="90000"/>
          </a:bodyPr>
          <a:lstStyle/>
          <a:p>
            <a:r>
              <a:rPr lang="en-US" dirty="0">
                <a:solidFill>
                  <a:srgbClr val="00B050"/>
                </a:solidFill>
                <a:effectLst>
                  <a:outerShdw blurRad="38100" dist="38100" dir="2700000" algn="tl">
                    <a:srgbClr val="000000">
                      <a:alpha val="43137"/>
                    </a:srgbClr>
                  </a:outerShdw>
                </a:effectLst>
              </a:rPr>
              <a:t>The case of predicting wrong results for model ImageNet VGG16</a:t>
            </a:r>
            <a:endParaRPr lang="en-US" dirty="0"/>
          </a:p>
        </p:txBody>
      </p:sp>
      <p:sp>
        <p:nvSpPr>
          <p:cNvPr id="4" name="Slide Number Placeholder 3">
            <a:extLst>
              <a:ext uri="{FF2B5EF4-FFF2-40B4-BE49-F238E27FC236}">
                <a16:creationId xmlns:a16="http://schemas.microsoft.com/office/drawing/2014/main" id="{1348D416-6F1D-482D-B1DD-8E21BC028CC0}"/>
              </a:ext>
            </a:extLst>
          </p:cNvPr>
          <p:cNvSpPr>
            <a:spLocks noGrp="1"/>
          </p:cNvSpPr>
          <p:nvPr>
            <p:ph type="sldNum" sz="quarter" idx="12"/>
          </p:nvPr>
        </p:nvSpPr>
        <p:spPr/>
        <p:txBody>
          <a:bodyPr/>
          <a:lstStyle/>
          <a:p>
            <a:fld id="{FF7A7D03-67D6-7D4A-A3D6-097C8AD0F076}" type="slidenum">
              <a:rPr lang="en-US" smtClean="0"/>
              <a:t>18</a:t>
            </a:fld>
            <a:endParaRPr lang="en-US"/>
          </a:p>
        </p:txBody>
      </p:sp>
      <p:pic>
        <p:nvPicPr>
          <p:cNvPr id="5" name="Hình ảnh 4">
            <a:extLst>
              <a:ext uri="{FF2B5EF4-FFF2-40B4-BE49-F238E27FC236}">
                <a16:creationId xmlns:a16="http://schemas.microsoft.com/office/drawing/2014/main" id="{C894C511-51C5-D958-B67F-AC1CA03C1735}"/>
              </a:ext>
            </a:extLst>
          </p:cNvPr>
          <p:cNvPicPr>
            <a:picLocks noChangeAspect="1"/>
          </p:cNvPicPr>
          <p:nvPr/>
        </p:nvPicPr>
        <p:blipFill>
          <a:blip r:embed="rId2"/>
          <a:stretch>
            <a:fillRect/>
          </a:stretch>
        </p:blipFill>
        <p:spPr>
          <a:xfrm>
            <a:off x="716104" y="1586124"/>
            <a:ext cx="4054191" cy="4526672"/>
          </a:xfrm>
          <a:prstGeom prst="rect">
            <a:avLst/>
          </a:prstGeom>
        </p:spPr>
      </p:pic>
      <p:pic>
        <p:nvPicPr>
          <p:cNvPr id="7" name="Hình ảnh 6">
            <a:extLst>
              <a:ext uri="{FF2B5EF4-FFF2-40B4-BE49-F238E27FC236}">
                <a16:creationId xmlns:a16="http://schemas.microsoft.com/office/drawing/2014/main" id="{0847F8E4-68AA-7BCF-70EA-39DE35589BC1}"/>
              </a:ext>
            </a:extLst>
          </p:cNvPr>
          <p:cNvPicPr>
            <a:picLocks noChangeAspect="1"/>
          </p:cNvPicPr>
          <p:nvPr/>
        </p:nvPicPr>
        <p:blipFill>
          <a:blip r:embed="rId3"/>
          <a:stretch>
            <a:fillRect/>
          </a:stretch>
        </p:blipFill>
        <p:spPr>
          <a:xfrm>
            <a:off x="4746905" y="1631848"/>
            <a:ext cx="4092295" cy="4480948"/>
          </a:xfrm>
          <a:prstGeom prst="rect">
            <a:avLst/>
          </a:prstGeom>
        </p:spPr>
      </p:pic>
    </p:spTree>
    <p:extLst>
      <p:ext uri="{BB962C8B-B14F-4D97-AF65-F5344CB8AC3E}">
        <p14:creationId xmlns:p14="http://schemas.microsoft.com/office/powerpoint/2010/main" val="296913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EE-56C1-463F-B690-0EA107B1661A}"/>
              </a:ext>
            </a:extLst>
          </p:cNvPr>
          <p:cNvSpPr>
            <a:spLocks noGrp="1"/>
          </p:cNvSpPr>
          <p:nvPr>
            <p:ph type="title"/>
          </p:nvPr>
        </p:nvSpPr>
        <p:spPr>
          <a:xfrm>
            <a:off x="753549" y="326775"/>
            <a:ext cx="7938052" cy="843869"/>
          </a:xfrm>
        </p:spPr>
        <p:txBody>
          <a:bodyPr>
            <a:normAutofit fontScale="90000"/>
          </a:bodyPr>
          <a:lstStyle/>
          <a:p>
            <a:r>
              <a:rPr lang="en-US" dirty="0">
                <a:solidFill>
                  <a:srgbClr val="00B050"/>
                </a:solidFill>
                <a:effectLst>
                  <a:outerShdw blurRad="38100" dist="38100" dir="2700000" algn="tl">
                    <a:srgbClr val="000000">
                      <a:alpha val="43137"/>
                    </a:srgbClr>
                  </a:outerShdw>
                </a:effectLst>
              </a:rPr>
              <a:t>The case of predicting correct results for model Emo CNN</a:t>
            </a:r>
            <a:endParaRPr lang="en-US" dirty="0"/>
          </a:p>
        </p:txBody>
      </p:sp>
      <p:sp>
        <p:nvSpPr>
          <p:cNvPr id="4" name="Slide Number Placeholder 3">
            <a:extLst>
              <a:ext uri="{FF2B5EF4-FFF2-40B4-BE49-F238E27FC236}">
                <a16:creationId xmlns:a16="http://schemas.microsoft.com/office/drawing/2014/main" id="{1348D416-6F1D-482D-B1DD-8E21BC028CC0}"/>
              </a:ext>
            </a:extLst>
          </p:cNvPr>
          <p:cNvSpPr>
            <a:spLocks noGrp="1"/>
          </p:cNvSpPr>
          <p:nvPr>
            <p:ph type="sldNum" sz="quarter" idx="12"/>
          </p:nvPr>
        </p:nvSpPr>
        <p:spPr/>
        <p:txBody>
          <a:bodyPr/>
          <a:lstStyle/>
          <a:p>
            <a:fld id="{FF7A7D03-67D6-7D4A-A3D6-097C8AD0F076}" type="slidenum">
              <a:rPr lang="en-US" smtClean="0"/>
              <a:t>19</a:t>
            </a:fld>
            <a:endParaRPr lang="en-US"/>
          </a:p>
        </p:txBody>
      </p:sp>
      <p:pic>
        <p:nvPicPr>
          <p:cNvPr id="5" name="Hình ảnh 4">
            <a:extLst>
              <a:ext uri="{FF2B5EF4-FFF2-40B4-BE49-F238E27FC236}">
                <a16:creationId xmlns:a16="http://schemas.microsoft.com/office/drawing/2014/main" id="{4076F824-D8F0-133B-8B36-A4CA63DB5141}"/>
              </a:ext>
            </a:extLst>
          </p:cNvPr>
          <p:cNvPicPr>
            <a:picLocks noChangeAspect="1"/>
          </p:cNvPicPr>
          <p:nvPr/>
        </p:nvPicPr>
        <p:blipFill>
          <a:blip r:embed="rId2"/>
          <a:stretch>
            <a:fillRect/>
          </a:stretch>
        </p:blipFill>
        <p:spPr>
          <a:xfrm>
            <a:off x="456843" y="1773442"/>
            <a:ext cx="4115157" cy="4473328"/>
          </a:xfrm>
          <a:prstGeom prst="rect">
            <a:avLst/>
          </a:prstGeom>
        </p:spPr>
      </p:pic>
      <p:pic>
        <p:nvPicPr>
          <p:cNvPr id="7" name="Hình ảnh 6">
            <a:extLst>
              <a:ext uri="{FF2B5EF4-FFF2-40B4-BE49-F238E27FC236}">
                <a16:creationId xmlns:a16="http://schemas.microsoft.com/office/drawing/2014/main" id="{DE247201-56B5-026C-CD0C-A4FDFE894B8C}"/>
              </a:ext>
            </a:extLst>
          </p:cNvPr>
          <p:cNvPicPr>
            <a:picLocks noChangeAspect="1"/>
          </p:cNvPicPr>
          <p:nvPr/>
        </p:nvPicPr>
        <p:blipFill rotWithShape="1">
          <a:blip r:embed="rId3"/>
          <a:srcRect r="10351"/>
          <a:stretch/>
        </p:blipFill>
        <p:spPr>
          <a:xfrm>
            <a:off x="4572000" y="1773442"/>
            <a:ext cx="4119601" cy="4458086"/>
          </a:xfrm>
          <a:prstGeom prst="rect">
            <a:avLst/>
          </a:prstGeom>
        </p:spPr>
      </p:pic>
    </p:spTree>
    <p:extLst>
      <p:ext uri="{BB962C8B-B14F-4D97-AF65-F5344CB8AC3E}">
        <p14:creationId xmlns:p14="http://schemas.microsoft.com/office/powerpoint/2010/main" val="166493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60AB-EBD7-4402-87A3-25BA66797680}"/>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INTRODUCTION</a:t>
            </a:r>
            <a:endParaRPr lang="en-US" dirty="0"/>
          </a:p>
        </p:txBody>
      </p:sp>
      <p:sp>
        <p:nvSpPr>
          <p:cNvPr id="3" name="Content Placeholder 2">
            <a:extLst>
              <a:ext uri="{FF2B5EF4-FFF2-40B4-BE49-F238E27FC236}">
                <a16:creationId xmlns:a16="http://schemas.microsoft.com/office/drawing/2014/main" id="{23A4F9E4-28DC-4648-89F5-D1AA24276491}"/>
              </a:ext>
            </a:extLst>
          </p:cNvPr>
          <p:cNvSpPr>
            <a:spLocks noGrp="1"/>
          </p:cNvSpPr>
          <p:nvPr>
            <p:ph idx="1"/>
          </p:nvPr>
        </p:nvSpPr>
        <p:spPr/>
        <p:txBody>
          <a:bodyPr/>
          <a:lstStyle/>
          <a:p>
            <a:pPr>
              <a:defRPr/>
            </a:pPr>
            <a:r>
              <a:rPr lang="en-US" altLang="ko-KR" dirty="0"/>
              <a:t>DATASET: Kaggle FER2013</a:t>
            </a:r>
          </a:p>
          <a:p>
            <a:pPr lvl="1">
              <a:defRPr/>
            </a:pPr>
            <a:r>
              <a:rPr lang="en-US" altLang="ko-KR" dirty="0"/>
              <a:t>Facial Expression Recognition Challenge</a:t>
            </a:r>
          </a:p>
          <a:p>
            <a:pPr lvl="1">
              <a:defRPr/>
            </a:pPr>
            <a:r>
              <a:rPr lang="en-US" altLang="ko-KR" dirty="0"/>
              <a:t>7 classes: (0=Angry, 1=Disgust, 2=Fear, 3=Happy, 4=Sad, 5=Surprise, 6=Neutral)</a:t>
            </a:r>
          </a:p>
          <a:p>
            <a:pPr lvl="1">
              <a:defRPr/>
            </a:pPr>
            <a:endParaRPr lang="en-US" dirty="0"/>
          </a:p>
          <a:p>
            <a:pPr lvl="1">
              <a:defRPr/>
            </a:pPr>
            <a:endParaRPr lang="en-US" dirty="0"/>
          </a:p>
          <a:p>
            <a:pPr lvl="1">
              <a:defRPr/>
            </a:pPr>
            <a:endParaRPr lang="en-US" dirty="0"/>
          </a:p>
          <a:p>
            <a:pPr lvl="1">
              <a:defRPr/>
            </a:pPr>
            <a:endParaRPr lang="en-US" dirty="0"/>
          </a:p>
          <a:p>
            <a:pPr marL="457200" lvl="1" indent="0">
              <a:buNone/>
              <a:defRPr/>
            </a:pPr>
            <a:endParaRPr lang="en-US" dirty="0"/>
          </a:p>
        </p:txBody>
      </p:sp>
      <p:sp>
        <p:nvSpPr>
          <p:cNvPr id="4" name="Slide Number Placeholder 3">
            <a:extLst>
              <a:ext uri="{FF2B5EF4-FFF2-40B4-BE49-F238E27FC236}">
                <a16:creationId xmlns:a16="http://schemas.microsoft.com/office/drawing/2014/main" id="{4CDEB29B-E172-4316-91CB-6C8F5A728DF9}"/>
              </a:ext>
            </a:extLst>
          </p:cNvPr>
          <p:cNvSpPr>
            <a:spLocks noGrp="1"/>
          </p:cNvSpPr>
          <p:nvPr>
            <p:ph type="sldNum" sz="quarter" idx="12"/>
          </p:nvPr>
        </p:nvSpPr>
        <p:spPr/>
        <p:txBody>
          <a:bodyPr/>
          <a:lstStyle/>
          <a:p>
            <a:fld id="{FF7A7D03-67D6-7D4A-A3D6-097C8AD0F076}" type="slidenum">
              <a:rPr lang="en-US" smtClean="0"/>
              <a:t>2</a:t>
            </a:fld>
            <a:endParaRPr lang="en-US"/>
          </a:p>
        </p:txBody>
      </p:sp>
      <p:pic>
        <p:nvPicPr>
          <p:cNvPr id="6" name="Hình ảnh 5">
            <a:extLst>
              <a:ext uri="{FF2B5EF4-FFF2-40B4-BE49-F238E27FC236}">
                <a16:creationId xmlns:a16="http://schemas.microsoft.com/office/drawing/2014/main" id="{C70B5974-B269-45C6-0CF0-FD7E72D54D1B}"/>
              </a:ext>
            </a:extLst>
          </p:cNvPr>
          <p:cNvPicPr>
            <a:picLocks noChangeAspect="1"/>
          </p:cNvPicPr>
          <p:nvPr/>
        </p:nvPicPr>
        <p:blipFill>
          <a:blip r:embed="rId2"/>
          <a:stretch>
            <a:fillRect/>
          </a:stretch>
        </p:blipFill>
        <p:spPr>
          <a:xfrm>
            <a:off x="1765241" y="2381974"/>
            <a:ext cx="5613518" cy="4139969"/>
          </a:xfrm>
          <a:prstGeom prst="rect">
            <a:avLst/>
          </a:prstGeom>
        </p:spPr>
      </p:pic>
    </p:spTree>
    <p:extLst>
      <p:ext uri="{BB962C8B-B14F-4D97-AF65-F5344CB8AC3E}">
        <p14:creationId xmlns:p14="http://schemas.microsoft.com/office/powerpoint/2010/main" val="303532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EE-56C1-463F-B690-0EA107B1661A}"/>
              </a:ext>
            </a:extLst>
          </p:cNvPr>
          <p:cNvSpPr>
            <a:spLocks noGrp="1"/>
          </p:cNvSpPr>
          <p:nvPr>
            <p:ph type="title"/>
          </p:nvPr>
        </p:nvSpPr>
        <p:spPr>
          <a:xfrm>
            <a:off x="934409" y="274638"/>
            <a:ext cx="7671772" cy="843869"/>
          </a:xfrm>
        </p:spPr>
        <p:txBody>
          <a:bodyPr>
            <a:normAutofit fontScale="90000"/>
          </a:bodyPr>
          <a:lstStyle/>
          <a:p>
            <a:r>
              <a:rPr lang="en-US" dirty="0">
                <a:solidFill>
                  <a:srgbClr val="00B050"/>
                </a:solidFill>
                <a:effectLst>
                  <a:outerShdw blurRad="38100" dist="38100" dir="2700000" algn="tl">
                    <a:srgbClr val="000000">
                      <a:alpha val="43137"/>
                    </a:srgbClr>
                  </a:outerShdw>
                </a:effectLst>
              </a:rPr>
              <a:t>The case of predicting wrong results for model Emo CNN</a:t>
            </a:r>
            <a:endParaRPr lang="en-US" dirty="0"/>
          </a:p>
        </p:txBody>
      </p:sp>
      <p:sp>
        <p:nvSpPr>
          <p:cNvPr id="4" name="Slide Number Placeholder 3">
            <a:extLst>
              <a:ext uri="{FF2B5EF4-FFF2-40B4-BE49-F238E27FC236}">
                <a16:creationId xmlns:a16="http://schemas.microsoft.com/office/drawing/2014/main" id="{1348D416-6F1D-482D-B1DD-8E21BC028CC0}"/>
              </a:ext>
            </a:extLst>
          </p:cNvPr>
          <p:cNvSpPr>
            <a:spLocks noGrp="1"/>
          </p:cNvSpPr>
          <p:nvPr>
            <p:ph type="sldNum" sz="quarter" idx="12"/>
          </p:nvPr>
        </p:nvSpPr>
        <p:spPr/>
        <p:txBody>
          <a:bodyPr/>
          <a:lstStyle/>
          <a:p>
            <a:fld id="{FF7A7D03-67D6-7D4A-A3D6-097C8AD0F076}" type="slidenum">
              <a:rPr lang="en-US" smtClean="0"/>
              <a:t>20</a:t>
            </a:fld>
            <a:endParaRPr lang="en-US"/>
          </a:p>
        </p:txBody>
      </p:sp>
      <p:pic>
        <p:nvPicPr>
          <p:cNvPr id="6" name="Hình ảnh 5">
            <a:extLst>
              <a:ext uri="{FF2B5EF4-FFF2-40B4-BE49-F238E27FC236}">
                <a16:creationId xmlns:a16="http://schemas.microsoft.com/office/drawing/2014/main" id="{23AA51F1-A60C-D105-BE90-C93FA3DBC6CD}"/>
              </a:ext>
            </a:extLst>
          </p:cNvPr>
          <p:cNvPicPr>
            <a:picLocks noChangeAspect="1"/>
          </p:cNvPicPr>
          <p:nvPr/>
        </p:nvPicPr>
        <p:blipFill rotWithShape="1">
          <a:blip r:embed="rId2"/>
          <a:srcRect t="2166" r="4697"/>
          <a:stretch/>
        </p:blipFill>
        <p:spPr>
          <a:xfrm>
            <a:off x="358170" y="1527307"/>
            <a:ext cx="4023551" cy="4391340"/>
          </a:xfrm>
          <a:prstGeom prst="rect">
            <a:avLst/>
          </a:prstGeom>
        </p:spPr>
      </p:pic>
      <p:pic>
        <p:nvPicPr>
          <p:cNvPr id="9" name="Hình ảnh 8">
            <a:extLst>
              <a:ext uri="{FF2B5EF4-FFF2-40B4-BE49-F238E27FC236}">
                <a16:creationId xmlns:a16="http://schemas.microsoft.com/office/drawing/2014/main" id="{5D75D6C8-F2DF-7F5A-419F-76F0A9317882}"/>
              </a:ext>
            </a:extLst>
          </p:cNvPr>
          <p:cNvPicPr>
            <a:picLocks noChangeAspect="1"/>
          </p:cNvPicPr>
          <p:nvPr/>
        </p:nvPicPr>
        <p:blipFill rotWithShape="1">
          <a:blip r:embed="rId3"/>
          <a:srcRect t="2159" r="7821" b="339"/>
          <a:stretch/>
        </p:blipFill>
        <p:spPr>
          <a:xfrm>
            <a:off x="4563984" y="1527307"/>
            <a:ext cx="4221846" cy="4391340"/>
          </a:xfrm>
          <a:prstGeom prst="rect">
            <a:avLst/>
          </a:prstGeom>
        </p:spPr>
      </p:pic>
    </p:spTree>
    <p:extLst>
      <p:ext uri="{BB962C8B-B14F-4D97-AF65-F5344CB8AC3E}">
        <p14:creationId xmlns:p14="http://schemas.microsoft.com/office/powerpoint/2010/main" val="156726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EE-56C1-463F-B690-0EA107B1661A}"/>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CONCLUSIONS</a:t>
            </a:r>
            <a:endParaRPr lang="en-US" dirty="0"/>
          </a:p>
        </p:txBody>
      </p:sp>
      <p:sp>
        <p:nvSpPr>
          <p:cNvPr id="3" name="Content Placeholder 2">
            <a:extLst>
              <a:ext uri="{FF2B5EF4-FFF2-40B4-BE49-F238E27FC236}">
                <a16:creationId xmlns:a16="http://schemas.microsoft.com/office/drawing/2014/main" id="{5451DA11-68BF-4B46-945F-9A4C02FB6BCF}"/>
              </a:ext>
            </a:extLst>
          </p:cNvPr>
          <p:cNvSpPr>
            <a:spLocks noGrp="1"/>
          </p:cNvSpPr>
          <p:nvPr>
            <p:ph idx="1"/>
          </p:nvPr>
        </p:nvSpPr>
        <p:spPr/>
        <p:txBody>
          <a:bodyPr>
            <a:normAutofit fontScale="92500" lnSpcReduction="10000"/>
          </a:bodyPr>
          <a:lstStyle/>
          <a:p>
            <a:r>
              <a:rPr lang="en-US" dirty="0"/>
              <a:t>Trong </a:t>
            </a:r>
            <a:r>
              <a:rPr lang="en-US" dirty="0" err="1"/>
              <a:t>bài</a:t>
            </a:r>
            <a:r>
              <a:rPr lang="en-US" dirty="0"/>
              <a:t> </a:t>
            </a:r>
            <a:r>
              <a:rPr lang="en-US" dirty="0" err="1"/>
              <a:t>toán</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nhất</a:t>
            </a:r>
            <a:r>
              <a:rPr lang="en-US" dirty="0"/>
              <a:t> </a:t>
            </a:r>
            <a:r>
              <a:rPr lang="en-US" dirty="0" err="1"/>
              <a:t>là</a:t>
            </a:r>
            <a:r>
              <a:rPr lang="en-US" dirty="0"/>
              <a:t> 63.05</a:t>
            </a:r>
          </a:p>
          <a:p>
            <a:r>
              <a:rPr lang="en-US" dirty="0" err="1"/>
              <a:t>Hiệu</a:t>
            </a:r>
            <a:r>
              <a:rPr lang="en-US" dirty="0"/>
              <a:t> </a:t>
            </a:r>
            <a:r>
              <a:rPr lang="en-US" dirty="0" err="1"/>
              <a:t>suất</a:t>
            </a:r>
            <a:r>
              <a:rPr lang="en-US" dirty="0"/>
              <a:t> </a:t>
            </a:r>
            <a:r>
              <a:rPr lang="en-US" dirty="0" err="1"/>
              <a:t>tốt</a:t>
            </a:r>
            <a:r>
              <a:rPr lang="en-US" dirty="0"/>
              <a:t> </a:t>
            </a:r>
            <a:r>
              <a:rPr lang="en-US" dirty="0" err="1"/>
              <a:t>nhất</a:t>
            </a:r>
            <a:r>
              <a:rPr lang="en-US" dirty="0"/>
              <a:t> </a:t>
            </a:r>
            <a:r>
              <a:rPr lang="en-US" dirty="0" err="1"/>
              <a:t>với</a:t>
            </a:r>
            <a:r>
              <a:rPr lang="en-US" dirty="0"/>
              <a:t> ImageNet VGG16, Optimizer (Adam) </a:t>
            </a:r>
            <a:r>
              <a:rPr lang="en-US" dirty="0" err="1"/>
              <a:t>và</a:t>
            </a:r>
            <a:r>
              <a:rPr lang="en-US" dirty="0"/>
              <a:t> Image Size 48.</a:t>
            </a:r>
          </a:p>
          <a:p>
            <a:pPr algn="just"/>
            <a:r>
              <a:rPr lang="en-US" dirty="0" err="1"/>
              <a:t>Mô</a:t>
            </a:r>
            <a:r>
              <a:rPr lang="en-US" dirty="0"/>
              <a:t> </a:t>
            </a:r>
            <a:r>
              <a:rPr lang="en-US" dirty="0" err="1"/>
              <a:t>hình</a:t>
            </a:r>
            <a:r>
              <a:rPr lang="en-US" dirty="0"/>
              <a:t> ImageNet VGG16 </a:t>
            </a:r>
            <a:r>
              <a:rPr lang="en-US" dirty="0" err="1"/>
              <a:t>là</a:t>
            </a:r>
            <a:r>
              <a:rPr lang="en-US" dirty="0"/>
              <a:t> </a:t>
            </a:r>
            <a:r>
              <a:rPr lang="en-US" dirty="0" err="1"/>
              <a:t>mô</a:t>
            </a:r>
            <a:r>
              <a:rPr lang="en-US" dirty="0"/>
              <a:t> </a:t>
            </a:r>
            <a:r>
              <a:rPr lang="en-US" dirty="0" err="1"/>
              <a:t>hình</a:t>
            </a:r>
            <a:r>
              <a:rPr lang="en-US" dirty="0"/>
              <a:t> VGG16 </a:t>
            </a:r>
            <a:r>
              <a:rPr lang="en-US" dirty="0" err="1"/>
              <a:t>đã</a:t>
            </a:r>
            <a:r>
              <a:rPr lang="en-US" dirty="0"/>
              <a:t> </a:t>
            </a:r>
            <a:r>
              <a:rPr lang="en-US" dirty="0" err="1"/>
              <a:t>được</a:t>
            </a:r>
            <a:r>
              <a:rPr lang="en-US" dirty="0"/>
              <a:t> </a:t>
            </a:r>
            <a:r>
              <a:rPr lang="en-US" dirty="0" err="1"/>
              <a:t>đào</a:t>
            </a:r>
            <a:r>
              <a:rPr lang="en-US" dirty="0"/>
              <a:t> </a:t>
            </a:r>
            <a:r>
              <a:rPr lang="en-US" dirty="0" err="1"/>
              <a:t>tạo</a:t>
            </a:r>
            <a:r>
              <a:rPr lang="en-US" dirty="0"/>
              <a:t> </a:t>
            </a:r>
            <a:r>
              <a:rPr lang="en-US" dirty="0" err="1"/>
              <a:t>trên</a:t>
            </a:r>
            <a:r>
              <a:rPr lang="en-US" dirty="0"/>
              <a:t> </a:t>
            </a:r>
            <a:r>
              <a:rPr lang="en-US" dirty="0" err="1"/>
              <a:t>tập</a:t>
            </a:r>
            <a:r>
              <a:rPr lang="en-US" dirty="0"/>
              <a:t> </a:t>
            </a:r>
            <a:r>
              <a:rPr lang="en-US" dirty="0" err="1"/>
              <a:t>dữ</a:t>
            </a:r>
            <a:r>
              <a:rPr lang="en-US" dirty="0"/>
              <a:t> </a:t>
            </a:r>
            <a:r>
              <a:rPr lang="en-US" dirty="0" err="1"/>
              <a:t>liệu</a:t>
            </a:r>
            <a:r>
              <a:rPr lang="en-US" dirty="0"/>
              <a:t> ImageNet. </a:t>
            </a:r>
            <a:r>
              <a:rPr lang="vi-VN" b="0" i="0" dirty="0">
                <a:effectLst/>
                <a:latin typeface="Söhne"/>
              </a:rPr>
              <a:t>Mô hình sử dụng kiến trúc CNN, được thiết kế đặc biệt để xử lý dữ liệu hình ảnh. CNN đã chứng minh hiệu suất tốt trong nhiều nhiệm vụ nhận diện đối tượng và phân loại hình ảnh.</a:t>
            </a:r>
            <a:r>
              <a:rPr lang="en-US" b="0" i="0" dirty="0">
                <a:solidFill>
                  <a:srgbClr val="D1D5DB"/>
                </a:solidFill>
                <a:effectLst/>
                <a:latin typeface="Söhne"/>
              </a:rPr>
              <a:t> </a:t>
            </a:r>
            <a:r>
              <a:rPr lang="vi-VN" b="0" i="0" dirty="0">
                <a:effectLst/>
                <a:latin typeface="Söhne"/>
              </a:rPr>
              <a:t>Các lớp </a:t>
            </a:r>
            <a:r>
              <a:rPr lang="vi-VN" b="0" i="0" dirty="0" err="1">
                <a:effectLst/>
                <a:latin typeface="Söhne"/>
              </a:rPr>
              <a:t>convolution</a:t>
            </a:r>
            <a:r>
              <a:rPr lang="vi-VN" b="0" i="0" dirty="0">
                <a:effectLst/>
                <a:latin typeface="Söhne"/>
              </a:rPr>
              <a:t> và </a:t>
            </a:r>
            <a:r>
              <a:rPr lang="vi-VN" b="0" i="0" dirty="0" err="1">
                <a:effectLst/>
                <a:latin typeface="Söhne"/>
              </a:rPr>
              <a:t>pooling</a:t>
            </a:r>
            <a:r>
              <a:rPr lang="vi-VN" b="0" i="0" dirty="0">
                <a:effectLst/>
                <a:latin typeface="Söhne"/>
              </a:rPr>
              <a:t> được thiết kế để giúp mô hình hoạt động hiệu quả trên dữ liệu hình ảnh đa dạng và có thể nhận diện các đặc trưng chung.</a:t>
            </a:r>
            <a:r>
              <a:rPr lang="en-US" dirty="0">
                <a:latin typeface="Söhne"/>
              </a:rPr>
              <a:t> </a:t>
            </a:r>
            <a:r>
              <a:rPr lang="en-US" dirty="0" err="1"/>
              <a:t>Mô</a:t>
            </a:r>
            <a:r>
              <a:rPr lang="en-US" dirty="0"/>
              <a:t> </a:t>
            </a:r>
            <a:r>
              <a:rPr lang="en-US" dirty="0" err="1"/>
              <a:t>hình</a:t>
            </a:r>
            <a:r>
              <a:rPr lang="en-US" dirty="0"/>
              <a:t> </a:t>
            </a:r>
            <a:r>
              <a:rPr lang="en-US" dirty="0" err="1"/>
              <a:t>này</a:t>
            </a:r>
            <a:r>
              <a:rPr lang="en-US" dirty="0"/>
              <a:t> </a:t>
            </a:r>
            <a:r>
              <a:rPr lang="en-US" dirty="0" err="1"/>
              <a:t>đã</a:t>
            </a:r>
            <a:r>
              <a:rPr lang="en-US" dirty="0"/>
              <a:t> </a:t>
            </a:r>
            <a:r>
              <a:rPr lang="en-US" dirty="0" err="1"/>
              <a:t>cho</a:t>
            </a:r>
            <a:r>
              <a:rPr lang="en-US" dirty="0"/>
              <a:t> </a:t>
            </a:r>
            <a:r>
              <a:rPr lang="en-US" dirty="0" err="1"/>
              <a:t>thấy</a:t>
            </a:r>
            <a:r>
              <a:rPr lang="en-US" dirty="0"/>
              <a:t> </a:t>
            </a:r>
            <a:r>
              <a:rPr lang="en-US" dirty="0" err="1"/>
              <a:t>hiệu</a:t>
            </a:r>
            <a:r>
              <a:rPr lang="en-US" dirty="0"/>
              <a:t> </a:t>
            </a:r>
            <a:r>
              <a:rPr lang="en-US" dirty="0" err="1"/>
              <a:t>suất</a:t>
            </a:r>
            <a:r>
              <a:rPr lang="en-US" dirty="0"/>
              <a:t> </a:t>
            </a:r>
            <a:r>
              <a:rPr lang="en-US" dirty="0" err="1"/>
              <a:t>tốt</a:t>
            </a:r>
            <a:r>
              <a:rPr lang="en-US" dirty="0"/>
              <a:t> </a:t>
            </a:r>
            <a:r>
              <a:rPr lang="en-US" dirty="0" err="1"/>
              <a:t>trong</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hình</a:t>
            </a:r>
            <a:r>
              <a:rPr lang="en-US" dirty="0"/>
              <a:t> </a:t>
            </a:r>
            <a:r>
              <a:rPr lang="en-US" dirty="0" err="1"/>
              <a:t>ảnh</a:t>
            </a:r>
            <a:r>
              <a:rPr lang="en-US" dirty="0"/>
              <a:t>, </a:t>
            </a:r>
            <a:r>
              <a:rPr lang="en-US" dirty="0" err="1"/>
              <a:t>và</a:t>
            </a:r>
            <a:r>
              <a:rPr lang="en-US" dirty="0"/>
              <a:t> ở </a:t>
            </a:r>
            <a:r>
              <a:rPr lang="en-US" dirty="0" err="1"/>
              <a:t>đây</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phân</a:t>
            </a:r>
            <a:r>
              <a:rPr lang="en-US" dirty="0"/>
              <a:t> </a:t>
            </a:r>
            <a:r>
              <a:rPr lang="en-US" dirty="0" err="1"/>
              <a:t>loại</a:t>
            </a:r>
            <a:r>
              <a:rPr lang="en-US" dirty="0"/>
              <a:t> </a:t>
            </a:r>
            <a:r>
              <a:rPr lang="en-US" dirty="0" err="1"/>
              <a:t>cảm</a:t>
            </a:r>
            <a:r>
              <a:rPr lang="en-US" dirty="0"/>
              <a:t> </a:t>
            </a:r>
            <a:r>
              <a:rPr lang="en-US" dirty="0" err="1"/>
              <a:t>xúc</a:t>
            </a:r>
            <a:r>
              <a:rPr lang="en-US" dirty="0"/>
              <a:t>. </a:t>
            </a:r>
            <a:r>
              <a:rPr lang="en-US" dirty="0" err="1"/>
              <a:t>Điều</a:t>
            </a:r>
            <a:r>
              <a:rPr lang="en-US" dirty="0"/>
              <a:t> </a:t>
            </a:r>
            <a:r>
              <a:rPr lang="en-US" dirty="0" err="1"/>
              <a:t>này</a:t>
            </a:r>
            <a:r>
              <a:rPr lang="en-US" dirty="0"/>
              <a:t> </a:t>
            </a:r>
            <a:r>
              <a:rPr lang="en-US" dirty="0" err="1"/>
              <a:t>làm</a:t>
            </a:r>
            <a:r>
              <a:rPr lang="en-US" dirty="0"/>
              <a:t> </a:t>
            </a:r>
            <a:r>
              <a:rPr lang="en-US" dirty="0" err="1"/>
              <a:t>cho</a:t>
            </a:r>
            <a:r>
              <a:rPr lang="en-US" dirty="0"/>
              <a:t> </a:t>
            </a:r>
            <a:r>
              <a:rPr lang="en-US" dirty="0" err="1"/>
              <a:t>nó</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nhiều</a:t>
            </a:r>
            <a:r>
              <a:rPr lang="en-US" dirty="0"/>
              <a:t> </a:t>
            </a:r>
            <a:r>
              <a:rPr lang="en-US" dirty="0" err="1"/>
              <a:t>bài</a:t>
            </a:r>
            <a:r>
              <a:rPr lang="en-US" dirty="0"/>
              <a:t> </a:t>
            </a:r>
            <a:r>
              <a:rPr lang="en-US" dirty="0" err="1"/>
              <a:t>toán</a:t>
            </a:r>
            <a:r>
              <a:rPr lang="en-US" dirty="0"/>
              <a:t> </a:t>
            </a:r>
            <a:r>
              <a:rPr lang="en-US" dirty="0" err="1"/>
              <a:t>khác</a:t>
            </a:r>
            <a:r>
              <a:rPr lang="en-US" dirty="0"/>
              <a:t> </a:t>
            </a:r>
            <a:r>
              <a:rPr lang="en-US" dirty="0" err="1"/>
              <a:t>nhau</a:t>
            </a:r>
            <a:r>
              <a:rPr lang="en-US" dirty="0"/>
              <a:t>.</a:t>
            </a:r>
            <a:r>
              <a:rPr lang="vi-VN" b="0" i="0" dirty="0">
                <a:solidFill>
                  <a:srgbClr val="D1D5DB"/>
                </a:solidFill>
                <a:effectLst/>
                <a:latin typeface="Söhne"/>
              </a:rPr>
              <a:t> </a:t>
            </a:r>
            <a:r>
              <a:rPr lang="vi-VN" b="0" i="0" dirty="0">
                <a:effectLst/>
                <a:latin typeface="Söhne"/>
              </a:rPr>
              <a:t>Tuy nhiên</a:t>
            </a:r>
            <a:r>
              <a:rPr lang="en-US" b="0" i="0" dirty="0">
                <a:effectLst/>
                <a:latin typeface="Söhne"/>
              </a:rPr>
              <a:t>,</a:t>
            </a:r>
            <a:r>
              <a:rPr lang="vi-VN" b="0" i="0" dirty="0">
                <a:effectLst/>
                <a:latin typeface="Söhne"/>
              </a:rPr>
              <a:t> mô hình </a:t>
            </a:r>
            <a:r>
              <a:rPr lang="en-US" b="0" i="0" dirty="0">
                <a:effectLst/>
                <a:latin typeface="Söhne"/>
              </a:rPr>
              <a:t>ImageNet </a:t>
            </a:r>
            <a:r>
              <a:rPr lang="vi-VN" b="0" i="0" dirty="0">
                <a:effectLst/>
                <a:latin typeface="Söhne"/>
              </a:rPr>
              <a:t>VGG16 có số lượng tham số lớn, đòi hỏi nhiều tài nguyên tính toán. Điều này có thể tạo ra một thách thức khi triển khai mô hình trên các thiết bị có tài nguyên hạn chế.</a:t>
            </a:r>
            <a:endParaRPr lang="en-US" b="0" i="0" dirty="0">
              <a:effectLst/>
              <a:latin typeface="Söhne"/>
            </a:endParaRPr>
          </a:p>
          <a:p>
            <a:pPr algn="just"/>
            <a:r>
              <a:rPr lang="en-US" dirty="0" err="1">
                <a:latin typeface="Söhne"/>
              </a:rPr>
              <a:t>Mô</a:t>
            </a:r>
            <a:r>
              <a:rPr lang="en-US" dirty="0">
                <a:latin typeface="Söhne"/>
              </a:rPr>
              <a:t> </a:t>
            </a:r>
            <a:r>
              <a:rPr lang="en-US" dirty="0" err="1">
                <a:latin typeface="Söhne"/>
              </a:rPr>
              <a:t>hình</a:t>
            </a:r>
            <a:r>
              <a:rPr lang="en-US" dirty="0">
                <a:latin typeface="Söhne"/>
              </a:rPr>
              <a:t> Emo CNN </a:t>
            </a:r>
            <a:r>
              <a:rPr lang="en-US" dirty="0" err="1">
                <a:latin typeface="Söhne"/>
              </a:rPr>
              <a:t>có</a:t>
            </a:r>
            <a:r>
              <a:rPr lang="en-US" dirty="0">
                <a:latin typeface="Söhne"/>
              </a:rPr>
              <a:t> </a:t>
            </a:r>
            <a:r>
              <a:rPr lang="vi-VN" b="0" i="0" dirty="0">
                <a:effectLst/>
                <a:latin typeface="Söhne"/>
              </a:rPr>
              <a:t>kiến trúc đơn giản, khả năng chuyển giao, ứng dụng các kỹ thuật như </a:t>
            </a:r>
            <a:r>
              <a:rPr lang="vi-VN" b="0" i="0" dirty="0" err="1">
                <a:effectLst/>
                <a:latin typeface="Söhne"/>
              </a:rPr>
              <a:t>Dropout</a:t>
            </a:r>
            <a:r>
              <a:rPr lang="vi-VN" b="0" i="0" dirty="0">
                <a:effectLst/>
                <a:latin typeface="Söhne"/>
              </a:rPr>
              <a:t> để giảm </a:t>
            </a:r>
            <a:r>
              <a:rPr lang="vi-VN" b="0" i="0" dirty="0" err="1">
                <a:effectLst/>
                <a:latin typeface="Söhne"/>
              </a:rPr>
              <a:t>overfitting</a:t>
            </a:r>
            <a:r>
              <a:rPr lang="vi-VN" b="0" i="0" dirty="0">
                <a:effectLst/>
                <a:latin typeface="Söhne"/>
              </a:rPr>
              <a:t>, và sử dụng các hàm kích thích phổ biến để cải thiện hiệu suất</a:t>
            </a:r>
            <a:r>
              <a:rPr lang="en-US" dirty="0">
                <a:latin typeface="Söhne"/>
              </a:rPr>
              <a:t>. </a:t>
            </a:r>
            <a:r>
              <a:rPr lang="en-US" dirty="0" err="1">
                <a:latin typeface="Söhne"/>
              </a:rPr>
              <a:t>T</a:t>
            </a:r>
            <a:r>
              <a:rPr lang="en-US" b="0" i="0" dirty="0" err="1">
                <a:effectLst/>
                <a:latin typeface="Söhne"/>
              </a:rPr>
              <a:t>uy</a:t>
            </a:r>
            <a:r>
              <a:rPr lang="en-US" b="0" i="0" dirty="0">
                <a:effectLst/>
                <a:latin typeface="Söhne"/>
              </a:rPr>
              <a:t> </a:t>
            </a:r>
            <a:r>
              <a:rPr lang="en-US" b="0" i="0" dirty="0" err="1">
                <a:effectLst/>
                <a:latin typeface="Söhne"/>
              </a:rPr>
              <a:t>nhiện</a:t>
            </a:r>
            <a:r>
              <a:rPr lang="en-US" b="0" i="0" dirty="0">
                <a:effectLst/>
                <a:latin typeface="Söhne"/>
              </a:rPr>
              <a:t> </a:t>
            </a:r>
            <a:r>
              <a:rPr lang="en-US" b="0" i="0" dirty="0" err="1">
                <a:effectLst/>
                <a:latin typeface="Söhne"/>
              </a:rPr>
              <a:t>việc</a:t>
            </a:r>
            <a:r>
              <a:rPr lang="en-US" b="0" i="0" dirty="0">
                <a:effectLst/>
                <a:latin typeface="Söhne"/>
              </a:rPr>
              <a:t> </a:t>
            </a:r>
            <a:r>
              <a:rPr lang="en-US" b="0" i="0" dirty="0" err="1">
                <a:effectLst/>
                <a:latin typeface="Söhne"/>
              </a:rPr>
              <a:t>sử</a:t>
            </a:r>
            <a:r>
              <a:rPr lang="en-US" b="0" i="0" dirty="0">
                <a:effectLst/>
                <a:latin typeface="Söhne"/>
              </a:rPr>
              <a:t> </a:t>
            </a:r>
            <a:r>
              <a:rPr lang="en-US" b="0" i="0" dirty="0" err="1">
                <a:effectLst/>
                <a:latin typeface="Söhne"/>
              </a:rPr>
              <a:t>dụng</a:t>
            </a:r>
            <a:r>
              <a:rPr lang="en-US" b="0" i="0" dirty="0">
                <a:effectLst/>
                <a:latin typeface="Söhne"/>
              </a:rPr>
              <a:t> Dropout </a:t>
            </a:r>
            <a:r>
              <a:rPr lang="en-US" b="0" i="0" dirty="0" err="1">
                <a:effectLst/>
                <a:latin typeface="Söhne"/>
              </a:rPr>
              <a:t>giữa</a:t>
            </a:r>
            <a:r>
              <a:rPr lang="en-US" b="0" i="0" dirty="0">
                <a:effectLst/>
                <a:latin typeface="Söhne"/>
              </a:rPr>
              <a:t> </a:t>
            </a:r>
            <a:r>
              <a:rPr lang="en-US" b="0" i="0" dirty="0" err="1">
                <a:effectLst/>
                <a:latin typeface="Söhne"/>
              </a:rPr>
              <a:t>các</a:t>
            </a:r>
            <a:r>
              <a:rPr lang="en-US" b="0" i="0" dirty="0">
                <a:effectLst/>
                <a:latin typeface="Söhne"/>
              </a:rPr>
              <a:t> </a:t>
            </a:r>
            <a:r>
              <a:rPr lang="en-US" b="0" i="0" dirty="0" err="1">
                <a:effectLst/>
                <a:latin typeface="Söhne"/>
              </a:rPr>
              <a:t>lớp</a:t>
            </a:r>
            <a:r>
              <a:rPr lang="en-US" b="0" i="0" dirty="0">
                <a:effectLst/>
                <a:latin typeface="Söhne"/>
              </a:rPr>
              <a:t> convolution </a:t>
            </a:r>
            <a:r>
              <a:rPr lang="vi-VN" b="0" i="0" dirty="0">
                <a:effectLst/>
                <a:latin typeface="Söhne"/>
              </a:rPr>
              <a:t>có thể làm mất đi một số thông tin quan trọng trong quá trình trích xuất đặc trưng, đặc biệt là nếu lượng dữ liệu huấn luyện không đủ lớn.</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348D416-6F1D-482D-B1DD-8E21BC028CC0}"/>
              </a:ext>
            </a:extLst>
          </p:cNvPr>
          <p:cNvSpPr>
            <a:spLocks noGrp="1"/>
          </p:cNvSpPr>
          <p:nvPr>
            <p:ph type="sldNum" sz="quarter" idx="12"/>
          </p:nvPr>
        </p:nvSpPr>
        <p:spPr/>
        <p:txBody>
          <a:bodyPr/>
          <a:lstStyle/>
          <a:p>
            <a:fld id="{FF7A7D03-67D6-7D4A-A3D6-097C8AD0F076}" type="slidenum">
              <a:rPr lang="en-US" smtClean="0"/>
              <a:t>21</a:t>
            </a:fld>
            <a:endParaRPr lang="en-US"/>
          </a:p>
        </p:txBody>
      </p:sp>
    </p:spTree>
    <p:extLst>
      <p:ext uri="{BB962C8B-B14F-4D97-AF65-F5344CB8AC3E}">
        <p14:creationId xmlns:p14="http://schemas.microsoft.com/office/powerpoint/2010/main" val="1563455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1" y="1966307"/>
            <a:ext cx="8229599" cy="1015663"/>
          </a:xfrm>
          <a:prstGeom prst="rect">
            <a:avLst/>
          </a:prstGeom>
        </p:spPr>
        <p:txBody>
          <a:bodyPr wrap="square">
            <a:spAutoFit/>
          </a:bodyPr>
          <a:lstStyle/>
          <a:p>
            <a:pPr algn="ctr"/>
            <a:r>
              <a:rPr lang="en-US" sz="6000" b="1" spc="50" dirty="0">
                <a:ln w="11430"/>
                <a:solidFill>
                  <a:schemeClr val="tx2">
                    <a:lumMod val="60000"/>
                    <a:lumOff val="40000"/>
                  </a:schemeClr>
                </a:solidFill>
                <a:effectLst>
                  <a:outerShdw blurRad="76200" dist="50800" dir="5400000" algn="tl" rotWithShape="0">
                    <a:srgbClr val="000000">
                      <a:alpha val="65000"/>
                    </a:srgbClr>
                  </a:outerShdw>
                </a:effectLst>
              </a:rPr>
              <a:t>THANK </a:t>
            </a:r>
            <a:r>
              <a:rPr lang="en-US" sz="6000" b="1" spc="50">
                <a:ln w="11430"/>
                <a:solidFill>
                  <a:schemeClr val="tx2">
                    <a:lumMod val="60000"/>
                    <a:lumOff val="40000"/>
                  </a:schemeClr>
                </a:solidFill>
                <a:effectLst>
                  <a:outerShdw blurRad="76200" dist="50800" dir="5400000" algn="tl" rotWithShape="0">
                    <a:srgbClr val="000000">
                      <a:alpha val="65000"/>
                    </a:srgbClr>
                  </a:outerShdw>
                </a:effectLst>
              </a:rPr>
              <a:t>YOU!</a:t>
            </a:r>
            <a:endParaRPr lang="en-US" sz="6000" b="1" spc="50" dirty="0">
              <a:ln w="11430"/>
              <a:solidFill>
                <a:schemeClr val="tx2">
                  <a:lumMod val="60000"/>
                  <a:lumOff val="40000"/>
                </a:schemeClr>
              </a:solidFill>
              <a:effectLst>
                <a:outerShdw blurRad="76200" dist="50800" dir="5400000" algn="tl" rotWithShape="0">
                  <a:srgbClr val="000000">
                    <a:alpha val="65000"/>
                  </a:srgbClr>
                </a:outerShdw>
              </a:effectLst>
            </a:endParaRPr>
          </a:p>
        </p:txBody>
      </p:sp>
      <p:sp>
        <p:nvSpPr>
          <p:cNvPr id="2" name="Slide Number Placeholder 1"/>
          <p:cNvSpPr>
            <a:spLocks noGrp="1"/>
          </p:cNvSpPr>
          <p:nvPr>
            <p:ph type="sldNum" sz="quarter" idx="12"/>
          </p:nvPr>
        </p:nvSpPr>
        <p:spPr/>
        <p:txBody>
          <a:bodyPr/>
          <a:lstStyle/>
          <a:p>
            <a:fld id="{FF7A7D03-67D6-7D4A-A3D6-097C8AD0F076}" type="slidenum">
              <a:rPr lang="en-US" smtClean="0"/>
              <a:t>22</a:t>
            </a:fld>
            <a:endParaRPr lang="en-US"/>
          </a:p>
        </p:txBody>
      </p:sp>
    </p:spTree>
    <p:extLst>
      <p:ext uri="{BB962C8B-B14F-4D97-AF65-F5344CB8AC3E}">
        <p14:creationId xmlns:p14="http://schemas.microsoft.com/office/powerpoint/2010/main" val="304715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8ABB-A552-4332-931D-CA36702248A1}"/>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INTRODUCTION</a:t>
            </a:r>
            <a:endParaRPr lang="en-US" dirty="0"/>
          </a:p>
        </p:txBody>
      </p:sp>
      <p:sp>
        <p:nvSpPr>
          <p:cNvPr id="3" name="Content Placeholder 2">
            <a:extLst>
              <a:ext uri="{FF2B5EF4-FFF2-40B4-BE49-F238E27FC236}">
                <a16:creationId xmlns:a16="http://schemas.microsoft.com/office/drawing/2014/main" id="{148AD6E1-D153-4FAE-973B-AB0C7F4B3063}"/>
              </a:ext>
            </a:extLst>
          </p:cNvPr>
          <p:cNvSpPr>
            <a:spLocks noGrp="1"/>
          </p:cNvSpPr>
          <p:nvPr>
            <p:ph idx="1"/>
          </p:nvPr>
        </p:nvSpPr>
        <p:spPr/>
        <p:txBody>
          <a:bodyPr/>
          <a:lstStyle/>
          <a:p>
            <a:r>
              <a:rPr lang="en-US" dirty="0"/>
              <a:t>SAMPLE IMAGES:</a:t>
            </a:r>
          </a:p>
        </p:txBody>
      </p:sp>
      <p:sp>
        <p:nvSpPr>
          <p:cNvPr id="4" name="Slide Number Placeholder 3">
            <a:extLst>
              <a:ext uri="{FF2B5EF4-FFF2-40B4-BE49-F238E27FC236}">
                <a16:creationId xmlns:a16="http://schemas.microsoft.com/office/drawing/2014/main" id="{2836496E-CFF1-42D6-B6CD-E5CDE49EE6DA}"/>
              </a:ext>
            </a:extLst>
          </p:cNvPr>
          <p:cNvSpPr>
            <a:spLocks noGrp="1"/>
          </p:cNvSpPr>
          <p:nvPr>
            <p:ph type="sldNum" sz="quarter" idx="12"/>
          </p:nvPr>
        </p:nvSpPr>
        <p:spPr/>
        <p:txBody>
          <a:bodyPr/>
          <a:lstStyle/>
          <a:p>
            <a:fld id="{FF7A7D03-67D6-7D4A-A3D6-097C8AD0F076}" type="slidenum">
              <a:rPr lang="en-US" smtClean="0"/>
              <a:t>3</a:t>
            </a:fld>
            <a:endParaRPr lang="en-US"/>
          </a:p>
        </p:txBody>
      </p:sp>
      <p:pic>
        <p:nvPicPr>
          <p:cNvPr id="5" name="Picture 4">
            <a:extLst>
              <a:ext uri="{FF2B5EF4-FFF2-40B4-BE49-F238E27FC236}">
                <a16:creationId xmlns:a16="http://schemas.microsoft.com/office/drawing/2014/main" id="{B2DC4962-7D03-4574-9F99-B69383F2C0C1}"/>
              </a:ext>
            </a:extLst>
          </p:cNvPr>
          <p:cNvPicPr>
            <a:picLocks noChangeAspect="1"/>
          </p:cNvPicPr>
          <p:nvPr/>
        </p:nvPicPr>
        <p:blipFill>
          <a:blip r:embed="rId2"/>
          <a:stretch>
            <a:fillRect/>
          </a:stretch>
        </p:blipFill>
        <p:spPr>
          <a:xfrm>
            <a:off x="174703" y="1989246"/>
            <a:ext cx="2936341" cy="2949025"/>
          </a:xfrm>
          <a:prstGeom prst="rect">
            <a:avLst/>
          </a:prstGeom>
          <a:ln w="28575">
            <a:solidFill>
              <a:srgbClr val="00B050"/>
            </a:solidFill>
          </a:ln>
        </p:spPr>
      </p:pic>
      <p:pic>
        <p:nvPicPr>
          <p:cNvPr id="7" name="Picture 6">
            <a:extLst>
              <a:ext uri="{FF2B5EF4-FFF2-40B4-BE49-F238E27FC236}">
                <a16:creationId xmlns:a16="http://schemas.microsoft.com/office/drawing/2014/main" id="{365ED773-B14E-479F-A331-C84AD9B5B846}"/>
              </a:ext>
            </a:extLst>
          </p:cNvPr>
          <p:cNvPicPr>
            <a:picLocks noChangeAspect="1"/>
          </p:cNvPicPr>
          <p:nvPr/>
        </p:nvPicPr>
        <p:blipFill>
          <a:blip r:embed="rId3"/>
          <a:stretch>
            <a:fillRect/>
          </a:stretch>
        </p:blipFill>
        <p:spPr>
          <a:xfrm>
            <a:off x="3218996" y="2001832"/>
            <a:ext cx="2904824" cy="2923852"/>
          </a:xfrm>
          <a:prstGeom prst="rect">
            <a:avLst/>
          </a:prstGeom>
          <a:ln w="28575">
            <a:solidFill>
              <a:srgbClr val="00B050"/>
            </a:solidFill>
          </a:ln>
        </p:spPr>
      </p:pic>
      <p:pic>
        <p:nvPicPr>
          <p:cNvPr id="9" name="Picture 8">
            <a:extLst>
              <a:ext uri="{FF2B5EF4-FFF2-40B4-BE49-F238E27FC236}">
                <a16:creationId xmlns:a16="http://schemas.microsoft.com/office/drawing/2014/main" id="{22773DEA-7F28-4BAF-ACB6-73C686A6C217}"/>
              </a:ext>
            </a:extLst>
          </p:cNvPr>
          <p:cNvPicPr>
            <a:picLocks noChangeAspect="1"/>
          </p:cNvPicPr>
          <p:nvPr/>
        </p:nvPicPr>
        <p:blipFill>
          <a:blip r:embed="rId4"/>
          <a:stretch>
            <a:fillRect/>
          </a:stretch>
        </p:blipFill>
        <p:spPr>
          <a:xfrm>
            <a:off x="6199554" y="2011903"/>
            <a:ext cx="2911250" cy="2923852"/>
          </a:xfrm>
          <a:prstGeom prst="rect">
            <a:avLst/>
          </a:prstGeom>
          <a:ln w="28575">
            <a:solidFill>
              <a:srgbClr val="00B050"/>
            </a:solidFill>
          </a:ln>
        </p:spPr>
      </p:pic>
    </p:spTree>
    <p:extLst>
      <p:ext uri="{BB962C8B-B14F-4D97-AF65-F5344CB8AC3E}">
        <p14:creationId xmlns:p14="http://schemas.microsoft.com/office/powerpoint/2010/main" val="35995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B67-B3B6-4040-B9BA-A4614DA311D7}"/>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EXPERIMENT PARAMETERS</a:t>
            </a:r>
            <a:endParaRPr lang="en-US" dirty="0"/>
          </a:p>
        </p:txBody>
      </p:sp>
      <p:sp>
        <p:nvSpPr>
          <p:cNvPr id="4" name="Slide Number Placeholder 3">
            <a:extLst>
              <a:ext uri="{FF2B5EF4-FFF2-40B4-BE49-F238E27FC236}">
                <a16:creationId xmlns:a16="http://schemas.microsoft.com/office/drawing/2014/main" id="{E7EE9F92-7783-4440-89FF-E8EF1DC26CC2}"/>
              </a:ext>
            </a:extLst>
          </p:cNvPr>
          <p:cNvSpPr>
            <a:spLocks noGrp="1"/>
          </p:cNvSpPr>
          <p:nvPr>
            <p:ph type="sldNum" sz="quarter" idx="12"/>
          </p:nvPr>
        </p:nvSpPr>
        <p:spPr/>
        <p:txBody>
          <a:bodyPr/>
          <a:lstStyle/>
          <a:p>
            <a:fld id="{FF7A7D03-67D6-7D4A-A3D6-097C8AD0F076}" type="slidenum">
              <a:rPr lang="en-US" smtClean="0"/>
              <a:t>4</a:t>
            </a:fld>
            <a:endParaRPr lang="en-US"/>
          </a:p>
        </p:txBody>
      </p:sp>
      <p:sp>
        <p:nvSpPr>
          <p:cNvPr id="7" name="Content Placeholder 6">
            <a:extLst>
              <a:ext uri="{FF2B5EF4-FFF2-40B4-BE49-F238E27FC236}">
                <a16:creationId xmlns:a16="http://schemas.microsoft.com/office/drawing/2014/main" id="{D87E1FE9-B36A-4D7A-8389-DE013827E422}"/>
              </a:ext>
            </a:extLst>
          </p:cNvPr>
          <p:cNvSpPr>
            <a:spLocks noGrp="1"/>
          </p:cNvSpPr>
          <p:nvPr>
            <p:ph idx="1"/>
          </p:nvPr>
        </p:nvSpPr>
        <p:spPr/>
        <p:txBody>
          <a:bodyPr>
            <a:normAutofit/>
          </a:bodyPr>
          <a:lstStyle/>
          <a:p>
            <a:r>
              <a:rPr lang="en-US" b="1" dirty="0"/>
              <a:t>Input:</a:t>
            </a:r>
          </a:p>
          <a:p>
            <a:pPr lvl="1"/>
            <a:r>
              <a:rPr lang="en-US" b="1" dirty="0"/>
              <a:t>Image Size</a:t>
            </a:r>
            <a:r>
              <a:rPr lang="en-US" dirty="0"/>
              <a:t>: 48, 48, 1</a:t>
            </a:r>
          </a:p>
          <a:p>
            <a:pPr lvl="1"/>
            <a:r>
              <a:rPr lang="en-US" b="1" dirty="0"/>
              <a:t>Channels</a:t>
            </a:r>
            <a:r>
              <a:rPr lang="en-US" dirty="0"/>
              <a:t>: 1</a:t>
            </a:r>
          </a:p>
          <a:p>
            <a:r>
              <a:rPr lang="en-US" b="1" dirty="0"/>
              <a:t>Model Architecture:</a:t>
            </a:r>
            <a:endParaRPr lang="en-US" dirty="0"/>
          </a:p>
          <a:p>
            <a:pPr lvl="1"/>
            <a:r>
              <a:rPr lang="en-US" b="1" dirty="0"/>
              <a:t>Feature Extraction</a:t>
            </a:r>
            <a:r>
              <a:rPr lang="en-US" dirty="0"/>
              <a:t>: based on the typical models:</a:t>
            </a:r>
          </a:p>
          <a:p>
            <a:pPr lvl="2"/>
            <a:r>
              <a:rPr lang="en-US" dirty="0"/>
              <a:t>(1) </a:t>
            </a:r>
            <a:r>
              <a:rPr lang="en-US" dirty="0" err="1"/>
              <a:t>emo_cnn</a:t>
            </a:r>
            <a:endParaRPr lang="en-US" dirty="0"/>
          </a:p>
          <a:p>
            <a:pPr lvl="1"/>
            <a:r>
              <a:rPr lang="en-US" b="1" dirty="0"/>
              <a:t>Classification</a:t>
            </a:r>
            <a:r>
              <a:rPr lang="en-US" dirty="0"/>
              <a:t>:</a:t>
            </a:r>
          </a:p>
          <a:p>
            <a:pPr lvl="2"/>
            <a:r>
              <a:rPr lang="en-US" dirty="0"/>
              <a:t>Global Average Pooling</a:t>
            </a:r>
          </a:p>
          <a:p>
            <a:pPr lvl="2"/>
            <a:r>
              <a:rPr lang="en-US" dirty="0"/>
              <a:t>Dropout: 0.25</a:t>
            </a:r>
          </a:p>
          <a:p>
            <a:pPr lvl="2"/>
            <a:r>
              <a:rPr lang="en-US" dirty="0"/>
              <a:t>FC: 1024</a:t>
            </a:r>
          </a:p>
          <a:p>
            <a:pPr lvl="2"/>
            <a:r>
              <a:rPr lang="en-US" dirty="0"/>
              <a:t>Dropout: 0.5</a:t>
            </a:r>
          </a:p>
          <a:p>
            <a:pPr lvl="2"/>
            <a:r>
              <a:rPr lang="en-US" dirty="0" err="1"/>
              <a:t>Softmax</a:t>
            </a:r>
            <a:r>
              <a:rPr lang="en-US" dirty="0"/>
              <a:t>: 7 </a:t>
            </a:r>
          </a:p>
          <a:p>
            <a:r>
              <a:rPr lang="en-US" b="1" dirty="0"/>
              <a:t>Optimizer</a:t>
            </a:r>
            <a:r>
              <a:rPr lang="en-US" dirty="0"/>
              <a:t>: SGD, ADAM</a:t>
            </a:r>
          </a:p>
        </p:txBody>
      </p:sp>
    </p:spTree>
    <p:extLst>
      <p:ext uri="{BB962C8B-B14F-4D97-AF65-F5344CB8AC3E}">
        <p14:creationId xmlns:p14="http://schemas.microsoft.com/office/powerpoint/2010/main" val="345534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B67-B3B6-4040-B9BA-A4614DA311D7}"/>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EXPERIMENT PARAMETERS</a:t>
            </a:r>
            <a:endParaRPr lang="en-US" dirty="0"/>
          </a:p>
        </p:txBody>
      </p:sp>
      <p:sp>
        <p:nvSpPr>
          <p:cNvPr id="4" name="Slide Number Placeholder 3">
            <a:extLst>
              <a:ext uri="{FF2B5EF4-FFF2-40B4-BE49-F238E27FC236}">
                <a16:creationId xmlns:a16="http://schemas.microsoft.com/office/drawing/2014/main" id="{E7EE9F92-7783-4440-89FF-E8EF1DC26CC2}"/>
              </a:ext>
            </a:extLst>
          </p:cNvPr>
          <p:cNvSpPr>
            <a:spLocks noGrp="1"/>
          </p:cNvSpPr>
          <p:nvPr>
            <p:ph type="sldNum" sz="quarter" idx="12"/>
          </p:nvPr>
        </p:nvSpPr>
        <p:spPr/>
        <p:txBody>
          <a:bodyPr/>
          <a:lstStyle/>
          <a:p>
            <a:fld id="{FF7A7D03-67D6-7D4A-A3D6-097C8AD0F076}" type="slidenum">
              <a:rPr lang="en-US" smtClean="0"/>
              <a:t>5</a:t>
            </a:fld>
            <a:endParaRPr lang="en-US"/>
          </a:p>
        </p:txBody>
      </p:sp>
      <p:sp>
        <p:nvSpPr>
          <p:cNvPr id="7" name="Content Placeholder 6">
            <a:extLst>
              <a:ext uri="{FF2B5EF4-FFF2-40B4-BE49-F238E27FC236}">
                <a16:creationId xmlns:a16="http://schemas.microsoft.com/office/drawing/2014/main" id="{D87E1FE9-B36A-4D7A-8389-DE013827E422}"/>
              </a:ext>
            </a:extLst>
          </p:cNvPr>
          <p:cNvSpPr>
            <a:spLocks noGrp="1"/>
          </p:cNvSpPr>
          <p:nvPr>
            <p:ph idx="1"/>
          </p:nvPr>
        </p:nvSpPr>
        <p:spPr/>
        <p:txBody>
          <a:bodyPr>
            <a:normAutofit/>
          </a:bodyPr>
          <a:lstStyle/>
          <a:p>
            <a:r>
              <a:rPr lang="en-US" b="1" dirty="0"/>
              <a:t>Input:</a:t>
            </a:r>
          </a:p>
          <a:p>
            <a:pPr lvl="1"/>
            <a:r>
              <a:rPr lang="en-US" b="1" dirty="0"/>
              <a:t>Image Size</a:t>
            </a:r>
            <a:r>
              <a:rPr lang="en-US" dirty="0"/>
              <a:t>: 48, 48, 3</a:t>
            </a:r>
          </a:p>
          <a:p>
            <a:pPr lvl="1"/>
            <a:r>
              <a:rPr lang="en-US" b="1" dirty="0"/>
              <a:t>Channels</a:t>
            </a:r>
            <a:r>
              <a:rPr lang="en-US" dirty="0"/>
              <a:t>: 3</a:t>
            </a:r>
          </a:p>
          <a:p>
            <a:r>
              <a:rPr lang="en-US" b="1" dirty="0"/>
              <a:t>Model Architecture:</a:t>
            </a:r>
            <a:endParaRPr lang="en-US" dirty="0"/>
          </a:p>
          <a:p>
            <a:pPr lvl="1"/>
            <a:r>
              <a:rPr lang="en-US" b="1" dirty="0"/>
              <a:t>Feature Extraction</a:t>
            </a:r>
            <a:r>
              <a:rPr lang="en-US" dirty="0"/>
              <a:t>: based on the typical models:</a:t>
            </a:r>
          </a:p>
          <a:p>
            <a:pPr lvl="2"/>
            <a:r>
              <a:rPr lang="en-US" dirty="0"/>
              <a:t>(1) imagenet_vgg16</a:t>
            </a:r>
          </a:p>
          <a:p>
            <a:pPr lvl="1"/>
            <a:r>
              <a:rPr lang="en-US" b="1" dirty="0"/>
              <a:t>Classification</a:t>
            </a:r>
            <a:r>
              <a:rPr lang="en-US" dirty="0"/>
              <a:t>:</a:t>
            </a:r>
          </a:p>
          <a:p>
            <a:pPr lvl="2"/>
            <a:r>
              <a:rPr lang="en-US" dirty="0"/>
              <a:t>Global Average Pooling</a:t>
            </a:r>
          </a:p>
          <a:p>
            <a:pPr lvl="2"/>
            <a:r>
              <a:rPr lang="en-US" dirty="0"/>
              <a:t>Dropout: 0.1</a:t>
            </a:r>
          </a:p>
          <a:p>
            <a:pPr lvl="2"/>
            <a:r>
              <a:rPr lang="en-US" dirty="0"/>
              <a:t>FC: 2048</a:t>
            </a:r>
          </a:p>
          <a:p>
            <a:pPr lvl="2"/>
            <a:r>
              <a:rPr lang="en-US" dirty="0"/>
              <a:t>Dropout: 0.1</a:t>
            </a:r>
          </a:p>
          <a:p>
            <a:pPr lvl="2"/>
            <a:r>
              <a:rPr lang="en-US" dirty="0" err="1"/>
              <a:t>Softmax</a:t>
            </a:r>
            <a:r>
              <a:rPr lang="en-US" dirty="0"/>
              <a:t>: 7 </a:t>
            </a:r>
          </a:p>
          <a:p>
            <a:r>
              <a:rPr lang="en-US" b="1" dirty="0"/>
              <a:t>Optimizer</a:t>
            </a:r>
            <a:r>
              <a:rPr lang="en-US" dirty="0"/>
              <a:t>: SGD, ADAM</a:t>
            </a:r>
          </a:p>
        </p:txBody>
      </p:sp>
    </p:spTree>
    <p:extLst>
      <p:ext uri="{BB962C8B-B14F-4D97-AF65-F5344CB8AC3E}">
        <p14:creationId xmlns:p14="http://schemas.microsoft.com/office/powerpoint/2010/main" val="4029351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B67-B3B6-4040-B9BA-A4614DA311D7}"/>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EXPERIMENT PARAMETERS</a:t>
            </a:r>
            <a:endParaRPr lang="en-US" dirty="0"/>
          </a:p>
        </p:txBody>
      </p:sp>
      <p:sp>
        <p:nvSpPr>
          <p:cNvPr id="4" name="Slide Number Placeholder 3">
            <a:extLst>
              <a:ext uri="{FF2B5EF4-FFF2-40B4-BE49-F238E27FC236}">
                <a16:creationId xmlns:a16="http://schemas.microsoft.com/office/drawing/2014/main" id="{E7EE9F92-7783-4440-89FF-E8EF1DC26CC2}"/>
              </a:ext>
            </a:extLst>
          </p:cNvPr>
          <p:cNvSpPr>
            <a:spLocks noGrp="1"/>
          </p:cNvSpPr>
          <p:nvPr>
            <p:ph type="sldNum" sz="quarter" idx="12"/>
          </p:nvPr>
        </p:nvSpPr>
        <p:spPr/>
        <p:txBody>
          <a:bodyPr/>
          <a:lstStyle/>
          <a:p>
            <a:fld id="{FF7A7D03-67D6-7D4A-A3D6-097C8AD0F076}" type="slidenum">
              <a:rPr lang="en-US" smtClean="0"/>
              <a:t>6</a:t>
            </a:fld>
            <a:endParaRPr lang="en-US"/>
          </a:p>
        </p:txBody>
      </p:sp>
      <p:sp>
        <p:nvSpPr>
          <p:cNvPr id="7" name="Content Placeholder 6">
            <a:extLst>
              <a:ext uri="{FF2B5EF4-FFF2-40B4-BE49-F238E27FC236}">
                <a16:creationId xmlns:a16="http://schemas.microsoft.com/office/drawing/2014/main" id="{D87E1FE9-B36A-4D7A-8389-DE013827E422}"/>
              </a:ext>
            </a:extLst>
          </p:cNvPr>
          <p:cNvSpPr>
            <a:spLocks noGrp="1"/>
          </p:cNvSpPr>
          <p:nvPr>
            <p:ph idx="1"/>
          </p:nvPr>
        </p:nvSpPr>
        <p:spPr/>
        <p:txBody>
          <a:bodyPr>
            <a:normAutofit/>
          </a:bodyPr>
          <a:lstStyle/>
          <a:p>
            <a:r>
              <a:rPr lang="en-US" b="1" dirty="0"/>
              <a:t>Input:</a:t>
            </a:r>
          </a:p>
          <a:p>
            <a:pPr lvl="1"/>
            <a:r>
              <a:rPr lang="en-US" b="1" dirty="0"/>
              <a:t>Image Size</a:t>
            </a:r>
            <a:r>
              <a:rPr lang="en-US" dirty="0"/>
              <a:t>: 48, 48, 3</a:t>
            </a:r>
          </a:p>
          <a:p>
            <a:pPr lvl="1"/>
            <a:r>
              <a:rPr lang="en-US" b="1" dirty="0"/>
              <a:t>Channels</a:t>
            </a:r>
            <a:r>
              <a:rPr lang="en-US" dirty="0"/>
              <a:t>: 3</a:t>
            </a:r>
          </a:p>
          <a:p>
            <a:r>
              <a:rPr lang="en-US" b="1" dirty="0"/>
              <a:t>Model Architecture:</a:t>
            </a:r>
            <a:endParaRPr lang="en-US" dirty="0"/>
          </a:p>
          <a:p>
            <a:pPr lvl="1"/>
            <a:r>
              <a:rPr lang="en-US" b="1" dirty="0"/>
              <a:t>Feature Extraction</a:t>
            </a:r>
            <a:r>
              <a:rPr lang="en-US" dirty="0"/>
              <a:t>: based on the typical models:</a:t>
            </a:r>
          </a:p>
          <a:p>
            <a:pPr lvl="2"/>
            <a:r>
              <a:rPr lang="en-US" dirty="0"/>
              <a:t>(1) imagenet_resnet50</a:t>
            </a:r>
          </a:p>
          <a:p>
            <a:pPr lvl="1"/>
            <a:r>
              <a:rPr lang="en-US" b="1" dirty="0"/>
              <a:t>Classification</a:t>
            </a:r>
            <a:r>
              <a:rPr lang="en-US" dirty="0"/>
              <a:t>:</a:t>
            </a:r>
          </a:p>
          <a:p>
            <a:pPr lvl="2"/>
            <a:r>
              <a:rPr lang="en-US" dirty="0"/>
              <a:t>Global Average Pooling</a:t>
            </a:r>
          </a:p>
          <a:p>
            <a:pPr lvl="2"/>
            <a:r>
              <a:rPr lang="en-US" dirty="0"/>
              <a:t>Dropout: 0.1</a:t>
            </a:r>
          </a:p>
          <a:p>
            <a:pPr lvl="2"/>
            <a:r>
              <a:rPr lang="en-US" dirty="0"/>
              <a:t>FC: 2048</a:t>
            </a:r>
          </a:p>
          <a:p>
            <a:pPr lvl="2"/>
            <a:r>
              <a:rPr lang="en-US" dirty="0"/>
              <a:t>Dropout: 0.1</a:t>
            </a:r>
          </a:p>
          <a:p>
            <a:pPr lvl="2"/>
            <a:r>
              <a:rPr lang="en-US" dirty="0" err="1"/>
              <a:t>Softmax</a:t>
            </a:r>
            <a:r>
              <a:rPr lang="en-US" dirty="0"/>
              <a:t>: 7 </a:t>
            </a:r>
          </a:p>
          <a:p>
            <a:r>
              <a:rPr lang="en-US" b="1" dirty="0"/>
              <a:t>Optimizer</a:t>
            </a:r>
            <a:r>
              <a:rPr lang="en-US" dirty="0"/>
              <a:t>: SGD, ADAM</a:t>
            </a:r>
          </a:p>
        </p:txBody>
      </p:sp>
    </p:spTree>
    <p:extLst>
      <p:ext uri="{BB962C8B-B14F-4D97-AF65-F5344CB8AC3E}">
        <p14:creationId xmlns:p14="http://schemas.microsoft.com/office/powerpoint/2010/main" val="227170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B67-B3B6-4040-B9BA-A4614DA311D7}"/>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EXPERIMENT PARAMETERS</a:t>
            </a:r>
            <a:endParaRPr lang="en-US" dirty="0"/>
          </a:p>
        </p:txBody>
      </p:sp>
      <p:sp>
        <p:nvSpPr>
          <p:cNvPr id="4" name="Slide Number Placeholder 3">
            <a:extLst>
              <a:ext uri="{FF2B5EF4-FFF2-40B4-BE49-F238E27FC236}">
                <a16:creationId xmlns:a16="http://schemas.microsoft.com/office/drawing/2014/main" id="{E7EE9F92-7783-4440-89FF-E8EF1DC26CC2}"/>
              </a:ext>
            </a:extLst>
          </p:cNvPr>
          <p:cNvSpPr>
            <a:spLocks noGrp="1"/>
          </p:cNvSpPr>
          <p:nvPr>
            <p:ph type="sldNum" sz="quarter" idx="12"/>
          </p:nvPr>
        </p:nvSpPr>
        <p:spPr/>
        <p:txBody>
          <a:bodyPr/>
          <a:lstStyle/>
          <a:p>
            <a:fld id="{FF7A7D03-67D6-7D4A-A3D6-097C8AD0F076}" type="slidenum">
              <a:rPr lang="en-US" smtClean="0"/>
              <a:t>7</a:t>
            </a:fld>
            <a:endParaRPr lang="en-US"/>
          </a:p>
        </p:txBody>
      </p:sp>
      <p:sp>
        <p:nvSpPr>
          <p:cNvPr id="7" name="Content Placeholder 6">
            <a:extLst>
              <a:ext uri="{FF2B5EF4-FFF2-40B4-BE49-F238E27FC236}">
                <a16:creationId xmlns:a16="http://schemas.microsoft.com/office/drawing/2014/main" id="{D87E1FE9-B36A-4D7A-8389-DE013827E422}"/>
              </a:ext>
            </a:extLst>
          </p:cNvPr>
          <p:cNvSpPr>
            <a:spLocks noGrp="1"/>
          </p:cNvSpPr>
          <p:nvPr>
            <p:ph idx="1"/>
          </p:nvPr>
        </p:nvSpPr>
        <p:spPr/>
        <p:txBody>
          <a:bodyPr>
            <a:normAutofit/>
          </a:bodyPr>
          <a:lstStyle/>
          <a:p>
            <a:r>
              <a:rPr lang="en-US" b="1" dirty="0"/>
              <a:t>Input:</a:t>
            </a:r>
          </a:p>
          <a:p>
            <a:pPr lvl="1"/>
            <a:r>
              <a:rPr lang="en-US" b="1" dirty="0"/>
              <a:t>Image Size</a:t>
            </a:r>
            <a:r>
              <a:rPr lang="en-US" dirty="0"/>
              <a:t>: 48, 48, 1</a:t>
            </a:r>
          </a:p>
          <a:p>
            <a:pPr lvl="1"/>
            <a:r>
              <a:rPr lang="en-US" b="1" dirty="0"/>
              <a:t>Channels</a:t>
            </a:r>
            <a:r>
              <a:rPr lang="en-US" dirty="0"/>
              <a:t>: 1</a:t>
            </a:r>
          </a:p>
          <a:p>
            <a:r>
              <a:rPr lang="en-US" b="1" dirty="0"/>
              <a:t>Model Architecture:</a:t>
            </a:r>
            <a:endParaRPr lang="en-US" dirty="0"/>
          </a:p>
          <a:p>
            <a:pPr lvl="1"/>
            <a:r>
              <a:rPr lang="en-US" b="1" dirty="0"/>
              <a:t>Feature Extraction</a:t>
            </a:r>
            <a:r>
              <a:rPr lang="en-US" dirty="0"/>
              <a:t>: based on the typical models:</a:t>
            </a:r>
          </a:p>
          <a:p>
            <a:pPr lvl="2"/>
            <a:r>
              <a:rPr lang="en-US" dirty="0"/>
              <a:t>(1) vgg16</a:t>
            </a:r>
          </a:p>
          <a:p>
            <a:pPr lvl="1"/>
            <a:r>
              <a:rPr lang="en-US" b="1" dirty="0"/>
              <a:t>Classification</a:t>
            </a:r>
            <a:r>
              <a:rPr lang="en-US" dirty="0"/>
              <a:t>:</a:t>
            </a:r>
          </a:p>
          <a:p>
            <a:pPr lvl="2"/>
            <a:r>
              <a:rPr lang="en-US" dirty="0"/>
              <a:t>Global Average Pooling</a:t>
            </a:r>
          </a:p>
          <a:p>
            <a:pPr lvl="2"/>
            <a:r>
              <a:rPr lang="en-US" dirty="0"/>
              <a:t>Dropout: 0.5</a:t>
            </a:r>
          </a:p>
          <a:p>
            <a:pPr lvl="2"/>
            <a:r>
              <a:rPr lang="en-US" dirty="0"/>
              <a:t>FC: 2048</a:t>
            </a:r>
          </a:p>
          <a:p>
            <a:pPr lvl="2"/>
            <a:r>
              <a:rPr lang="en-US" dirty="0"/>
              <a:t>Dropout: 0.5</a:t>
            </a:r>
          </a:p>
          <a:p>
            <a:pPr lvl="2"/>
            <a:r>
              <a:rPr lang="en-US" dirty="0" err="1"/>
              <a:t>Softmax</a:t>
            </a:r>
            <a:r>
              <a:rPr lang="en-US" dirty="0"/>
              <a:t>: 7 </a:t>
            </a:r>
          </a:p>
          <a:p>
            <a:r>
              <a:rPr lang="en-US" b="1" dirty="0"/>
              <a:t>Optimizer</a:t>
            </a:r>
            <a:r>
              <a:rPr lang="en-US" dirty="0"/>
              <a:t>: SGD, ADAM</a:t>
            </a:r>
          </a:p>
        </p:txBody>
      </p:sp>
    </p:spTree>
    <p:extLst>
      <p:ext uri="{BB962C8B-B14F-4D97-AF65-F5344CB8AC3E}">
        <p14:creationId xmlns:p14="http://schemas.microsoft.com/office/powerpoint/2010/main" val="42495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0A33-443B-4E22-ABEB-98A014BB1A35}"/>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RESULTS</a:t>
            </a:r>
            <a:endParaRPr lang="en-US" dirty="0"/>
          </a:p>
        </p:txBody>
      </p:sp>
      <p:sp>
        <p:nvSpPr>
          <p:cNvPr id="3" name="Content Placeholder 2">
            <a:extLst>
              <a:ext uri="{FF2B5EF4-FFF2-40B4-BE49-F238E27FC236}">
                <a16:creationId xmlns:a16="http://schemas.microsoft.com/office/drawing/2014/main" id="{AD081181-B783-44BF-93D0-D8D1DD512038}"/>
              </a:ext>
            </a:extLst>
          </p:cNvPr>
          <p:cNvSpPr>
            <a:spLocks noGrp="1"/>
          </p:cNvSpPr>
          <p:nvPr>
            <p:ph idx="1"/>
          </p:nvPr>
        </p:nvSpPr>
        <p:spPr/>
        <p:txBody>
          <a:bodyPr/>
          <a:lstStyle/>
          <a:p>
            <a:r>
              <a:rPr lang="en-US" dirty="0"/>
              <a:t>The highest accuracy at </a:t>
            </a:r>
          </a:p>
          <a:p>
            <a:pPr lvl="1"/>
            <a:r>
              <a:rPr lang="en-US" dirty="0"/>
              <a:t>Imagenet_VGG16</a:t>
            </a:r>
          </a:p>
          <a:p>
            <a:pPr lvl="1"/>
            <a:r>
              <a:rPr lang="en-US" dirty="0"/>
              <a:t>Biggest size with (48,48,3)</a:t>
            </a:r>
          </a:p>
          <a:p>
            <a:pPr lvl="1"/>
            <a:r>
              <a:rPr lang="en-US" dirty="0"/>
              <a:t>Adam Optimizer</a:t>
            </a:r>
          </a:p>
        </p:txBody>
      </p:sp>
      <p:sp>
        <p:nvSpPr>
          <p:cNvPr id="4" name="Slide Number Placeholder 3">
            <a:extLst>
              <a:ext uri="{FF2B5EF4-FFF2-40B4-BE49-F238E27FC236}">
                <a16:creationId xmlns:a16="http://schemas.microsoft.com/office/drawing/2014/main" id="{A4827065-717B-4682-8614-C8F85E9162A3}"/>
              </a:ext>
            </a:extLst>
          </p:cNvPr>
          <p:cNvSpPr>
            <a:spLocks noGrp="1"/>
          </p:cNvSpPr>
          <p:nvPr>
            <p:ph type="sldNum" sz="quarter" idx="12"/>
          </p:nvPr>
        </p:nvSpPr>
        <p:spPr/>
        <p:txBody>
          <a:bodyPr/>
          <a:lstStyle/>
          <a:p>
            <a:fld id="{FF7A7D03-67D6-7D4A-A3D6-097C8AD0F076}" type="slidenum">
              <a:rPr lang="en-US" smtClean="0"/>
              <a:t>8</a:t>
            </a:fld>
            <a:endParaRPr lang="en-US"/>
          </a:p>
        </p:txBody>
      </p:sp>
      <p:pic>
        <p:nvPicPr>
          <p:cNvPr id="11" name="Hình ảnh 10">
            <a:extLst>
              <a:ext uri="{FF2B5EF4-FFF2-40B4-BE49-F238E27FC236}">
                <a16:creationId xmlns:a16="http://schemas.microsoft.com/office/drawing/2014/main" id="{592F13EE-712B-7BF8-48F8-E4BDB6CDC491}"/>
              </a:ext>
            </a:extLst>
          </p:cNvPr>
          <p:cNvPicPr>
            <a:picLocks noChangeAspect="1"/>
          </p:cNvPicPr>
          <p:nvPr/>
        </p:nvPicPr>
        <p:blipFill>
          <a:blip r:embed="rId2"/>
          <a:stretch>
            <a:fillRect/>
          </a:stretch>
        </p:blipFill>
        <p:spPr>
          <a:xfrm>
            <a:off x="489733" y="2757075"/>
            <a:ext cx="8164533" cy="3628681"/>
          </a:xfrm>
          <a:prstGeom prst="rect">
            <a:avLst/>
          </a:prstGeom>
        </p:spPr>
      </p:pic>
    </p:spTree>
    <p:extLst>
      <p:ext uri="{BB962C8B-B14F-4D97-AF65-F5344CB8AC3E}">
        <p14:creationId xmlns:p14="http://schemas.microsoft.com/office/powerpoint/2010/main" val="2686491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BC32-8E5D-44F0-8547-6E0E8A66F758}"/>
              </a:ext>
            </a:extLst>
          </p:cNvPr>
          <p:cNvSpPr>
            <a:spLocks noGrp="1"/>
          </p:cNvSpPr>
          <p:nvPr>
            <p:ph type="title"/>
          </p:nvPr>
        </p:nvSpPr>
        <p:spPr/>
        <p:txBody>
          <a:bodyPr/>
          <a:lstStyle/>
          <a:p>
            <a:r>
              <a:rPr lang="en-US" dirty="0">
                <a:solidFill>
                  <a:srgbClr val="00B050"/>
                </a:solidFill>
                <a:effectLst>
                  <a:outerShdw blurRad="38100" dist="38100" dir="2700000" algn="tl">
                    <a:srgbClr val="000000">
                      <a:alpha val="43137"/>
                    </a:srgbClr>
                  </a:outerShdw>
                </a:effectLst>
              </a:rPr>
              <a:t>RESULTS</a:t>
            </a:r>
            <a:endParaRPr lang="en-US" dirty="0"/>
          </a:p>
        </p:txBody>
      </p:sp>
      <p:sp>
        <p:nvSpPr>
          <p:cNvPr id="9" name="Content Placeholder 8">
            <a:extLst>
              <a:ext uri="{FF2B5EF4-FFF2-40B4-BE49-F238E27FC236}">
                <a16:creationId xmlns:a16="http://schemas.microsoft.com/office/drawing/2014/main" id="{3FDD6C91-54E9-4891-BC96-F985B2FB7F2B}"/>
              </a:ext>
            </a:extLst>
          </p:cNvPr>
          <p:cNvSpPr>
            <a:spLocks noGrp="1"/>
          </p:cNvSpPr>
          <p:nvPr>
            <p:ph idx="1"/>
          </p:nvPr>
        </p:nvSpPr>
        <p:spPr/>
        <p:txBody>
          <a:bodyPr/>
          <a:lstStyle/>
          <a:p>
            <a:r>
              <a:rPr lang="en-US" dirty="0"/>
              <a:t>Confusion Matrix at </a:t>
            </a:r>
            <a:r>
              <a:rPr lang="en-US" b="1" dirty="0"/>
              <a:t>ImageNet_VGG16 </a:t>
            </a:r>
            <a:r>
              <a:rPr lang="en-US" dirty="0"/>
              <a:t>on each training run</a:t>
            </a:r>
          </a:p>
        </p:txBody>
      </p:sp>
      <p:sp>
        <p:nvSpPr>
          <p:cNvPr id="4" name="Slide Number Placeholder 3">
            <a:extLst>
              <a:ext uri="{FF2B5EF4-FFF2-40B4-BE49-F238E27FC236}">
                <a16:creationId xmlns:a16="http://schemas.microsoft.com/office/drawing/2014/main" id="{D87C4DE9-D72B-45DA-9CC9-9560620EB9A5}"/>
              </a:ext>
            </a:extLst>
          </p:cNvPr>
          <p:cNvSpPr>
            <a:spLocks noGrp="1"/>
          </p:cNvSpPr>
          <p:nvPr>
            <p:ph type="sldNum" sz="quarter" idx="12"/>
          </p:nvPr>
        </p:nvSpPr>
        <p:spPr/>
        <p:txBody>
          <a:bodyPr/>
          <a:lstStyle/>
          <a:p>
            <a:fld id="{FF7A7D03-67D6-7D4A-A3D6-097C8AD0F076}" type="slidenum">
              <a:rPr lang="en-US" smtClean="0"/>
              <a:t>9</a:t>
            </a:fld>
            <a:endParaRPr lang="en-US"/>
          </a:p>
        </p:txBody>
      </p:sp>
      <p:pic>
        <p:nvPicPr>
          <p:cNvPr id="5" name="Hình ảnh 4">
            <a:extLst>
              <a:ext uri="{FF2B5EF4-FFF2-40B4-BE49-F238E27FC236}">
                <a16:creationId xmlns:a16="http://schemas.microsoft.com/office/drawing/2014/main" id="{F9553862-32B9-BF90-F55E-A613ACAE4777}"/>
              </a:ext>
            </a:extLst>
          </p:cNvPr>
          <p:cNvPicPr>
            <a:picLocks noChangeAspect="1"/>
          </p:cNvPicPr>
          <p:nvPr/>
        </p:nvPicPr>
        <p:blipFill>
          <a:blip r:embed="rId2"/>
          <a:srcRect/>
          <a:stretch/>
        </p:blipFill>
        <p:spPr>
          <a:xfrm>
            <a:off x="226312" y="2205096"/>
            <a:ext cx="4138632" cy="3318941"/>
          </a:xfrm>
          <a:prstGeom prst="rect">
            <a:avLst/>
          </a:prstGeom>
        </p:spPr>
      </p:pic>
      <p:pic>
        <p:nvPicPr>
          <p:cNvPr id="7" name="Hình ảnh 6">
            <a:extLst>
              <a:ext uri="{FF2B5EF4-FFF2-40B4-BE49-F238E27FC236}">
                <a16:creationId xmlns:a16="http://schemas.microsoft.com/office/drawing/2014/main" id="{4813F6C3-449C-ABE5-5A06-9F089F9D60EE}"/>
              </a:ext>
            </a:extLst>
          </p:cNvPr>
          <p:cNvPicPr>
            <a:picLocks noChangeAspect="1"/>
          </p:cNvPicPr>
          <p:nvPr/>
        </p:nvPicPr>
        <p:blipFill>
          <a:blip r:embed="rId3"/>
          <a:srcRect/>
          <a:stretch/>
        </p:blipFill>
        <p:spPr>
          <a:xfrm>
            <a:off x="4660484" y="2189024"/>
            <a:ext cx="4178716" cy="3351086"/>
          </a:xfrm>
          <a:prstGeom prst="rect">
            <a:avLst/>
          </a:prstGeom>
        </p:spPr>
      </p:pic>
      <p:sp>
        <p:nvSpPr>
          <p:cNvPr id="8" name="Hộp Văn bản 7">
            <a:extLst>
              <a:ext uri="{FF2B5EF4-FFF2-40B4-BE49-F238E27FC236}">
                <a16:creationId xmlns:a16="http://schemas.microsoft.com/office/drawing/2014/main" id="{012A316B-C328-5F81-9925-105326BC9E8B}"/>
              </a:ext>
            </a:extLst>
          </p:cNvPr>
          <p:cNvSpPr txBox="1"/>
          <p:nvPr/>
        </p:nvSpPr>
        <p:spPr>
          <a:xfrm>
            <a:off x="1167428" y="5650806"/>
            <a:ext cx="1721687" cy="369332"/>
          </a:xfrm>
          <a:prstGeom prst="rect">
            <a:avLst/>
          </a:prstGeom>
          <a:noFill/>
        </p:spPr>
        <p:txBody>
          <a:bodyPr wrap="square" rtlCol="0">
            <a:spAutoFit/>
          </a:bodyPr>
          <a:lstStyle/>
          <a:p>
            <a:pPr algn="ctr"/>
            <a:r>
              <a:rPr lang="en-US" b="1" dirty="0"/>
              <a:t>Training Run 1</a:t>
            </a:r>
          </a:p>
        </p:txBody>
      </p:sp>
      <p:sp>
        <p:nvSpPr>
          <p:cNvPr id="11" name="Hộp Văn bản 10">
            <a:extLst>
              <a:ext uri="{FF2B5EF4-FFF2-40B4-BE49-F238E27FC236}">
                <a16:creationId xmlns:a16="http://schemas.microsoft.com/office/drawing/2014/main" id="{BACD150A-60FA-0DC2-2623-F6F7273026A1}"/>
              </a:ext>
            </a:extLst>
          </p:cNvPr>
          <p:cNvSpPr txBox="1"/>
          <p:nvPr/>
        </p:nvSpPr>
        <p:spPr>
          <a:xfrm>
            <a:off x="5888998" y="5661695"/>
            <a:ext cx="1721687" cy="369332"/>
          </a:xfrm>
          <a:prstGeom prst="rect">
            <a:avLst/>
          </a:prstGeom>
          <a:noFill/>
        </p:spPr>
        <p:txBody>
          <a:bodyPr wrap="square" rtlCol="0">
            <a:spAutoFit/>
          </a:bodyPr>
          <a:lstStyle/>
          <a:p>
            <a:pPr algn="ctr"/>
            <a:r>
              <a:rPr lang="en-US" b="1" dirty="0"/>
              <a:t>Training Run 2</a:t>
            </a:r>
          </a:p>
        </p:txBody>
      </p:sp>
    </p:spTree>
    <p:extLst>
      <p:ext uri="{BB962C8B-B14F-4D97-AF65-F5344CB8AC3E}">
        <p14:creationId xmlns:p14="http://schemas.microsoft.com/office/powerpoint/2010/main" val="2219708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776</Words>
  <Application>Microsoft Office PowerPoint</Application>
  <PresentationFormat>Trình chiếu Trên màn hình (4:3)</PresentationFormat>
  <Paragraphs>176</Paragraphs>
  <Slides>22</Slides>
  <Notes>1</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22</vt:i4>
      </vt:variant>
    </vt:vector>
  </HeadingPairs>
  <TitlesOfParts>
    <vt:vector size="26" baseType="lpstr">
      <vt:lpstr>Söhne</vt:lpstr>
      <vt:lpstr>Arial</vt:lpstr>
      <vt:lpstr>Calibri</vt:lpstr>
      <vt:lpstr>Office Theme</vt:lpstr>
      <vt:lpstr>MID-TERM PROJECT Emotion Recognition using Deep Learning</vt:lpstr>
      <vt:lpstr>INTRODUCTION</vt:lpstr>
      <vt:lpstr>INTRODUCTION</vt:lpstr>
      <vt:lpstr>EXPERIMENT PARAMETERS</vt:lpstr>
      <vt:lpstr>EXPERIMENT PARAMETERS</vt:lpstr>
      <vt:lpstr>EXPERIMENT PARAMETERS</vt:lpstr>
      <vt:lpstr>EXPERIMENT PARAMETERS</vt:lpstr>
      <vt:lpstr>RESULTS</vt:lpstr>
      <vt:lpstr>RESULTS</vt:lpstr>
      <vt:lpstr>RESULTS</vt:lpstr>
      <vt:lpstr>RESULTS</vt:lpstr>
      <vt:lpstr>RESULTS</vt:lpstr>
      <vt:lpstr>HEATMAP VISUALIZATIONS</vt:lpstr>
      <vt:lpstr>HEATMAP VISUALIZATIONS</vt:lpstr>
      <vt:lpstr>HEATMAP VISUALIZATIONS</vt:lpstr>
      <vt:lpstr>HEATMAP VISUALIZATIONS</vt:lpstr>
      <vt:lpstr>The case of predicting correct results for model ImageNet VGG16</vt:lpstr>
      <vt:lpstr>The case of predicting wrong results for model ImageNet VGG16</vt:lpstr>
      <vt:lpstr>The case of predicting correct results for model Emo CNN</vt:lpstr>
      <vt:lpstr>The case of predicting wrong results for model Emo CNN</vt:lpstr>
      <vt:lpstr>CONCLUSIONS</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2019-07-23T23:00:04Z</dcterms:created>
  <dcterms:modified xsi:type="dcterms:W3CDTF">2023-12-30T16:36:25Z</dcterms:modified>
</cp:coreProperties>
</file>